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58" r:id="rId5"/>
    <p:sldId id="260" r:id="rId6"/>
    <p:sldId id="259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8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C243-5C92-4BCC-B0EE-5CDFC65B6E40}" type="datetimeFigureOut">
              <a:rPr lang="hr-HR" smtClean="0"/>
              <a:t>8.6.2012.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2DA8-BBDA-4C89-8664-99B7556837F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C243-5C92-4BCC-B0EE-5CDFC65B6E40}" type="datetimeFigureOut">
              <a:rPr lang="hr-HR" smtClean="0"/>
              <a:t>8.6.2012.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2DA8-BBDA-4C89-8664-99B7556837F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C243-5C92-4BCC-B0EE-5CDFC65B6E40}" type="datetimeFigureOut">
              <a:rPr lang="hr-HR" smtClean="0"/>
              <a:t>8.6.2012.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2DA8-BBDA-4C89-8664-99B7556837F8}" type="slidenum">
              <a:rPr lang="hr-HR" smtClean="0"/>
              <a:t>‹#›</a:t>
            </a:fld>
            <a:endParaRPr lang="hr-H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C243-5C92-4BCC-B0EE-5CDFC65B6E40}" type="datetimeFigureOut">
              <a:rPr lang="hr-HR" smtClean="0"/>
              <a:t>8.6.2012.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2DA8-BBDA-4C89-8664-99B7556837F8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C243-5C92-4BCC-B0EE-5CDFC65B6E40}" type="datetimeFigureOut">
              <a:rPr lang="hr-HR" smtClean="0"/>
              <a:t>8.6.2012.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2DA8-BBDA-4C89-8664-99B7556837F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C243-5C92-4BCC-B0EE-5CDFC65B6E40}" type="datetimeFigureOut">
              <a:rPr lang="hr-HR" smtClean="0"/>
              <a:t>8.6.2012.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2DA8-BBDA-4C89-8664-99B7556837F8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C243-5C92-4BCC-B0EE-5CDFC65B6E40}" type="datetimeFigureOut">
              <a:rPr lang="hr-HR" smtClean="0"/>
              <a:t>8.6.2012.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2DA8-BBDA-4C89-8664-99B7556837F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C243-5C92-4BCC-B0EE-5CDFC65B6E40}" type="datetimeFigureOut">
              <a:rPr lang="hr-HR" smtClean="0"/>
              <a:t>8.6.2012.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2DA8-BBDA-4C89-8664-99B7556837F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C243-5C92-4BCC-B0EE-5CDFC65B6E40}" type="datetimeFigureOut">
              <a:rPr lang="hr-HR" smtClean="0"/>
              <a:t>8.6.2012.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2DA8-BBDA-4C89-8664-99B7556837F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C243-5C92-4BCC-B0EE-5CDFC65B6E40}" type="datetimeFigureOut">
              <a:rPr lang="hr-HR" smtClean="0"/>
              <a:t>8.6.2012.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2DA8-BBDA-4C89-8664-99B7556837F8}" type="slidenum">
              <a:rPr lang="hr-HR" smtClean="0"/>
              <a:t>‹#›</a:t>
            </a:fld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C243-5C92-4BCC-B0EE-5CDFC65B6E40}" type="datetimeFigureOut">
              <a:rPr lang="hr-HR" smtClean="0"/>
              <a:t>8.6.2012.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2DA8-BBDA-4C89-8664-99B7556837F8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66CC243-5C92-4BCC-B0EE-5CDFC65B6E40}" type="datetimeFigureOut">
              <a:rPr lang="hr-HR" smtClean="0"/>
              <a:t>8.6.2012.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092DA8-BBDA-4C89-8664-99B7556837F8}" type="slidenum">
              <a:rPr lang="hr-HR" smtClean="0"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Ma%C4%91arska" TargetMode="External"/><Relationship Id="rId7" Type="http://schemas.openxmlformats.org/officeDocument/2006/relationships/hyperlink" Target="http://hr.wikipedia.org/wiki/Kaptol_(Zagreb)" TargetMode="External"/><Relationship Id="rId2" Type="http://schemas.openxmlformats.org/officeDocument/2006/relationships/hyperlink" Target="http://hr.wikipedia.org/wiki/1866.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r.wikipedia.org/wiki/Gradec_(Zagreb)" TargetMode="External"/><Relationship Id="rId5" Type="http://schemas.openxmlformats.org/officeDocument/2006/relationships/hyperlink" Target="http://hr.wikipedia.org/wiki/1990." TargetMode="External"/><Relationship Id="rId4" Type="http://schemas.openxmlformats.org/officeDocument/2006/relationships/hyperlink" Target="http://hr.wikipedia.org/wiki/1947.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hr.wikipedia.org/wiki/Granica" TargetMode="External"/><Relationship Id="rId3" Type="http://schemas.openxmlformats.org/officeDocument/2006/relationships/hyperlink" Target="http://hr.wikipedia.org/wiki/Zagreb" TargetMode="External"/><Relationship Id="rId7" Type="http://schemas.openxmlformats.org/officeDocument/2006/relationships/hyperlink" Target="http://hr.wikipedia.org/wiki/1990." TargetMode="External"/><Relationship Id="rId2" Type="http://schemas.openxmlformats.org/officeDocument/2006/relationships/hyperlink" Target="http://hr.wikipedia.org/wiki/Zagreba%C4%8Dke_gradske_%C4%8Detvrt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r.wikipedia.org/wiki/31._prosinca" TargetMode="External"/><Relationship Id="rId5" Type="http://schemas.openxmlformats.org/officeDocument/2006/relationships/hyperlink" Target="http://hr.wikipedia.org/wiki/Op%C4%87ina" TargetMode="External"/><Relationship Id="rId10" Type="http://schemas.openxmlformats.org/officeDocument/2006/relationships/hyperlink" Target="http://hr.wikipedia.org/wiki/Potok" TargetMode="External"/><Relationship Id="rId4" Type="http://schemas.openxmlformats.org/officeDocument/2006/relationships/hyperlink" Target="http://hr.wikipedia.org/wiki/Park_Maksimir" TargetMode="External"/><Relationship Id="rId9" Type="http://schemas.openxmlformats.org/officeDocument/2006/relationships/hyperlink" Target="http://hr.wikipedia.org/wiki/Cest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POVIJEST ZAGREBA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3816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PAŽNJI !!!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76654" y="2348880"/>
            <a:ext cx="3895345" cy="3777600"/>
          </a:xfrm>
        </p:spPr>
        <p:txBody>
          <a:bodyPr/>
          <a:lstStyle/>
          <a:p>
            <a:r>
              <a:rPr lang="hr-HR" dirty="0" smtClean="0"/>
              <a:t>Izradio: Luka Babić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5184"/>
            <a:ext cx="417646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http://profile.ak.fbcdn.net/hprofile-ak-snc4/41802_135456813147066_47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360040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28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Dubrava se nalazi na krajnjem istočnom dijelu grada.</a:t>
            </a:r>
          </a:p>
          <a:p>
            <a:r>
              <a:rPr lang="hr-HR" dirty="0" smtClean="0"/>
              <a:t>Prema propisu stanovništva iz 2001.godine u Donjoj Dubravi živi 35,944 stanovnika.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DUBRAVA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3523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Pionirac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25964"/>
            <a:ext cx="734481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22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/>
              <a:t>Kada je kip </a:t>
            </a:r>
            <a:r>
              <a:rPr lang="hr-HR" dirty="0">
                <a:hlinkClick r:id="rId2" tooltip="1866."/>
              </a:rPr>
              <a:t>1866.</a:t>
            </a:r>
            <a:r>
              <a:rPr lang="hr-HR" dirty="0"/>
              <a:t> prvi put postavljen na trg, gledao je prema sjeveru, prema </a:t>
            </a:r>
            <a:r>
              <a:rPr lang="hr-HR" dirty="0">
                <a:hlinkClick r:id="rId3" tooltip="Mađarska"/>
              </a:rPr>
              <a:t>Mađarskoj</a:t>
            </a:r>
            <a:r>
              <a:rPr lang="hr-HR" dirty="0"/>
              <a:t>. </a:t>
            </a:r>
            <a:r>
              <a:rPr lang="hr-HR" dirty="0">
                <a:hlinkClick r:id="rId4" tooltip="1947."/>
              </a:rPr>
              <a:t>1947.</a:t>
            </a:r>
            <a:r>
              <a:rPr lang="hr-HR" dirty="0"/>
              <a:t> godine kip je bio uklonjen, a </a:t>
            </a:r>
            <a:r>
              <a:rPr lang="hr-HR" dirty="0">
                <a:hlinkClick r:id="rId5" tooltip="1990."/>
              </a:rPr>
              <a:t>1990.</a:t>
            </a:r>
            <a:r>
              <a:rPr lang="hr-HR" dirty="0"/>
              <a:t> je ceremonijalno vraćen trg. Od </a:t>
            </a:r>
            <a:r>
              <a:rPr lang="hr-HR" dirty="0" smtClean="0"/>
              <a:t>1947</a:t>
            </a:r>
            <a:r>
              <a:rPr lang="hr-HR" dirty="0"/>
              <a:t>. do 1990. trg je nosio ime Trg republike</a:t>
            </a:r>
            <a:r>
              <a:rPr lang="hr-HR" dirty="0" smtClean="0"/>
              <a:t>.</a:t>
            </a:r>
          </a:p>
          <a:p>
            <a:r>
              <a:rPr lang="hr-HR" dirty="0"/>
              <a:t>Trg se nije oduvijek nalazio u krugu grada, već je bio prazna poljana ispod zidina </a:t>
            </a:r>
            <a:r>
              <a:rPr lang="hr-HR" dirty="0" err="1">
                <a:hlinkClick r:id="rId6" tooltip="Gradec (Zagreb)"/>
              </a:rPr>
              <a:t>Gradeca</a:t>
            </a:r>
            <a:r>
              <a:rPr lang="hr-HR" dirty="0"/>
              <a:t> i </a:t>
            </a:r>
            <a:r>
              <a:rPr lang="hr-HR" dirty="0">
                <a:hlinkClick r:id="rId7" tooltip="Kaptol (Zagreb)"/>
              </a:rPr>
              <a:t>Kaptola</a:t>
            </a:r>
            <a:r>
              <a:rPr lang="hr-HR" dirty="0"/>
              <a:t>, na kojoj su obitavali došljaci kojima je pristup gradu bio zabranjen.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Trg Bana Josipa Jelačića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916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48883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92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Rezervirano mjesto teksta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Gradec</a:t>
            </a:r>
            <a:endParaRPr lang="hr-HR" dirty="0"/>
          </a:p>
        </p:txBody>
      </p:sp>
      <p:sp>
        <p:nvSpPr>
          <p:cNvPr id="12" name="Rezervirano mjesto sadržaja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Kaptol</a:t>
            </a:r>
          </a:p>
          <a:p>
            <a:endParaRPr lang="hr-HR" dirty="0"/>
          </a:p>
        </p:txBody>
      </p:sp>
      <p:sp>
        <p:nvSpPr>
          <p:cNvPr id="14" name="Rezervirano mjesto sadržaja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96" y="3454966"/>
            <a:ext cx="3807115" cy="263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56423"/>
            <a:ext cx="3816424" cy="270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20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9"/>
            <a:ext cx="7488832" cy="445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12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Maksimir</a:t>
            </a:r>
            <a:r>
              <a:rPr lang="hr-HR" dirty="0"/>
              <a:t> je </a:t>
            </a:r>
            <a:r>
              <a:rPr lang="hr-HR" dirty="0">
                <a:hlinkClick r:id="rId2" tooltip="Zagrebačke gradske četvrti"/>
              </a:rPr>
              <a:t>gradska četvrt</a:t>
            </a:r>
            <a:r>
              <a:rPr lang="hr-HR" dirty="0"/>
              <a:t> Grada </a:t>
            </a:r>
            <a:r>
              <a:rPr lang="hr-HR" dirty="0">
                <a:hlinkClick r:id="rId3" tooltip="Zagreb"/>
              </a:rPr>
              <a:t>Zagreba</a:t>
            </a:r>
            <a:r>
              <a:rPr lang="hr-HR" dirty="0"/>
              <a:t> u kojoj se nalaze </a:t>
            </a:r>
            <a:r>
              <a:rPr lang="hr-HR" dirty="0">
                <a:hlinkClick r:id="rId4" tooltip="Park Maksimir"/>
              </a:rPr>
              <a:t>istoimena </a:t>
            </a:r>
            <a:r>
              <a:rPr lang="hr-HR" dirty="0" smtClean="0">
                <a:hlinkClick r:id="rId4" tooltip="Park Maksimir"/>
              </a:rPr>
              <a:t>park-šuma</a:t>
            </a:r>
            <a:r>
              <a:rPr lang="hr-HR" dirty="0" smtClean="0"/>
              <a:t>. U </a:t>
            </a:r>
            <a:r>
              <a:rPr lang="hr-HR" dirty="0"/>
              <a:t>Maksimiru živi preko 50.000 </a:t>
            </a:r>
            <a:r>
              <a:rPr lang="hr-HR" dirty="0" smtClean="0"/>
              <a:t>stanovnika. </a:t>
            </a:r>
            <a:r>
              <a:rPr lang="hr-HR" dirty="0">
                <a:hlinkClick r:id="rId5" tooltip="Općina"/>
              </a:rPr>
              <a:t>Općina</a:t>
            </a:r>
            <a:r>
              <a:rPr lang="hr-HR" dirty="0"/>
              <a:t> Maksimir (prije </a:t>
            </a:r>
            <a:r>
              <a:rPr lang="hr-HR" dirty="0">
                <a:hlinkClick r:id="rId6" tooltip="31. prosinca"/>
              </a:rPr>
              <a:t>31. prosinca</a:t>
            </a:r>
            <a:r>
              <a:rPr lang="hr-HR" dirty="0"/>
              <a:t> </a:t>
            </a:r>
            <a:r>
              <a:rPr lang="hr-HR" dirty="0">
                <a:hlinkClick r:id="rId7" tooltip="1990."/>
              </a:rPr>
              <a:t>1990.</a:t>
            </a:r>
            <a:r>
              <a:rPr lang="hr-HR" dirty="0"/>
              <a:t>) obuhvaćala je područje omeđeno </a:t>
            </a:r>
            <a:r>
              <a:rPr lang="hr-HR" dirty="0">
                <a:hlinkClick r:id="rId8" tooltip="Granica"/>
              </a:rPr>
              <a:t>granicom</a:t>
            </a:r>
            <a:r>
              <a:rPr lang="hr-HR" dirty="0"/>
              <a:t> koja teče od Maksimirske </a:t>
            </a:r>
            <a:r>
              <a:rPr lang="hr-HR" dirty="0">
                <a:hlinkClick r:id="rId9" tooltip="Cesta"/>
              </a:rPr>
              <a:t>ceste</a:t>
            </a:r>
            <a:r>
              <a:rPr lang="hr-HR" dirty="0"/>
              <a:t> u pravcu sjevera </a:t>
            </a:r>
            <a:r>
              <a:rPr lang="hr-HR" dirty="0">
                <a:hlinkClick r:id="rId10" tooltip="Potok"/>
              </a:rPr>
              <a:t>potokom</a:t>
            </a:r>
            <a:r>
              <a:rPr lang="hr-HR" dirty="0"/>
              <a:t> </a:t>
            </a:r>
            <a:r>
              <a:rPr lang="hr-HR" dirty="0" err="1"/>
              <a:t>Štefanovcem</a:t>
            </a:r>
            <a:r>
              <a:rPr lang="hr-HR" dirty="0"/>
              <a:t> do </a:t>
            </a:r>
            <a:r>
              <a:rPr lang="hr-HR" dirty="0" err="1"/>
              <a:t>Miroševečine</a:t>
            </a:r>
            <a:r>
              <a:rPr lang="hr-HR" dirty="0"/>
              <a:t> i dalje starom granicom prema općini Dubrava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Maksimir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220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640960" cy="599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00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lni oblik">
  <a:themeElements>
    <a:clrScheme name="Valni oblik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lni oblik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lni oblik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96</TotalTime>
  <Words>173</Words>
  <Application>Microsoft Office PowerPoint</Application>
  <PresentationFormat>Prikaz na zaslonu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Valni oblik</vt:lpstr>
      <vt:lpstr>POVIJEST ZAGREBA</vt:lpstr>
      <vt:lpstr>DUBRAVA</vt:lpstr>
      <vt:lpstr>Pionirac</vt:lpstr>
      <vt:lpstr>Trg Bana Josipa Jelačića</vt:lpstr>
      <vt:lpstr>PowerPointova prezentacija</vt:lpstr>
      <vt:lpstr>PowerPointova prezentacija</vt:lpstr>
      <vt:lpstr>PowerPointova prezentacija</vt:lpstr>
      <vt:lpstr>Maksimir</vt:lpstr>
      <vt:lpstr>PowerPointova prezentacija</vt:lpstr>
      <vt:lpstr>HVALA NA PAŽNJI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POVIJEST ZAGREBA</dc:title>
  <dc:creator>Profesor</dc:creator>
  <cp:lastModifiedBy>Profesor</cp:lastModifiedBy>
  <cp:revision>9</cp:revision>
  <dcterms:created xsi:type="dcterms:W3CDTF">2012-06-08T06:52:02Z</dcterms:created>
  <dcterms:modified xsi:type="dcterms:W3CDTF">2012-06-08T08:28:48Z</dcterms:modified>
</cp:coreProperties>
</file>