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65" r:id="rId3"/>
    <p:sldId id="257" r:id="rId4"/>
    <p:sldId id="260" r:id="rId5"/>
    <p:sldId id="259" r:id="rId6"/>
    <p:sldId id="266" r:id="rId7"/>
    <p:sldId id="267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rvatski-vojnik.h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nevno.hr/domovina/prvo-bombardiranje-zagreba-ovaj-objekt-je-bio-prvi-na-udaru-182530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E3254AE-C4CD-426D-A6E8-7FA13B0F8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287898-DE57-1F79-D42C-612107E16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734" y="2491963"/>
            <a:ext cx="4770219" cy="3174363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C53434-A0C7-4A81-8EB0-D460DAD9B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395166-E517-47DF-9E26-D4DA53E7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hr-HR" sz="4000" b="1" i="1" dirty="0"/>
              <a:t>DOMOVINSKI RAT - Prvo bombardiranje grada Zagreba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B5125-7A4C-DAC2-AFB7-01B7ABCE5D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4860493" cy="3424107"/>
          </a:xfrm>
        </p:spPr>
        <p:txBody>
          <a:bodyPr>
            <a:normAutofit/>
          </a:bodyPr>
          <a:lstStyle/>
          <a:p>
            <a:r>
              <a:rPr lang="hr-HR" i="1" dirty="0">
                <a:latin typeface="Calibri" panose="020F0502020204030204" pitchFamily="34" charset="0"/>
                <a:cs typeface="Calibri" panose="020F0502020204030204" pitchFamily="34" charset="0"/>
              </a:rPr>
              <a:t>Domovinski rat JE RAT u kojem je Republika Hrvatska izborila svoju samostalnost.</a:t>
            </a:r>
          </a:p>
          <a:p>
            <a:r>
              <a:rPr lang="hr-HR" i="1" dirty="0">
                <a:latin typeface="Calibri" panose="020F0502020204030204" pitchFamily="34" charset="0"/>
                <a:cs typeface="Calibri" panose="020F0502020204030204" pitchFamily="34" charset="0"/>
              </a:rPr>
              <a:t>Velik broj ljudi izgubio je svoje domove i članove svojih obitelji.</a:t>
            </a:r>
          </a:p>
        </p:txBody>
      </p:sp>
    </p:spTree>
    <p:extLst>
      <p:ext uri="{BB962C8B-B14F-4D97-AF65-F5344CB8AC3E}">
        <p14:creationId xmlns:p14="http://schemas.microsoft.com/office/powerpoint/2010/main" val="3330411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E3254AE-C4CD-426D-A6E8-7FA13B0F8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79FD9-DF78-6524-5790-F2DCA40A8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445" y="2367091"/>
            <a:ext cx="4732797" cy="3424107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C53434-A0C7-4A81-8EB0-D460DAD9B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4AC4EF-A99A-3C1F-A679-4C0CC836B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pl-PL" sz="2800" b="1" i="1" dirty="0"/>
              <a:t>Početak zračnih uzbuna u Zagrebu</a:t>
            </a:r>
            <a:endParaRPr lang="hr-HR" sz="28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E0894-0E76-5146-9B34-AC31BDCA82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009948" cy="416623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hr-HR" i="1" dirty="0">
                <a:latin typeface="Calibri" panose="020F0502020204030204" pitchFamily="34" charset="0"/>
                <a:cs typeface="Calibri" panose="020F0502020204030204" pitchFamily="34" charset="0"/>
              </a:rPr>
              <a:t>Uzbuna za zračnu opasnost u gradu Zagrebu, po prvi put nakon Drugog svjetskog rata, označena je 15. rujna 1991. u poslijepodnevnim satima, točnije oko 17 sati.</a:t>
            </a:r>
          </a:p>
          <a:p>
            <a:pPr>
              <a:lnSpc>
                <a:spcPct val="110000"/>
              </a:lnSpc>
            </a:pPr>
            <a:r>
              <a:rPr lang="hr-HR" i="1" dirty="0">
                <a:latin typeface="Calibri" panose="020F0502020204030204" pitchFamily="34" charset="0"/>
                <a:cs typeface="Calibri" panose="020F0502020204030204" pitchFamily="34" charset="0"/>
              </a:rPr>
              <a:t>Otada je Zagreb gotovo svakodnevno izložen zračnim uzbunama te naredna dva-tri mjeseca noću živi u potpunom zamračenju. U takvim okolnostima, odlasci u skloništa za stanovnike Zagreba postali su uobičajena pojava.</a:t>
            </a:r>
          </a:p>
        </p:txBody>
      </p:sp>
    </p:spTree>
    <p:extLst>
      <p:ext uri="{BB962C8B-B14F-4D97-AF65-F5344CB8AC3E}">
        <p14:creationId xmlns:p14="http://schemas.microsoft.com/office/powerpoint/2010/main" val="1727346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E3F7E4-264B-26FB-B993-89031C67F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hr-HR" sz="2800" b="1" i="1" dirty="0"/>
              <a:t>16. RUJNA 1991. GODINE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BD8AF7-0933-67F4-3E93-67144FAE8D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96" r="17173" b="1"/>
          <a:stretch/>
        </p:blipFill>
        <p:spPr>
          <a:xfrm>
            <a:off x="1433999" y="877077"/>
            <a:ext cx="5508465" cy="50509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6B4A4-C767-4B86-A8E1-1CE0916829E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 fontScale="92500" lnSpcReduction="20000"/>
          </a:bodyPr>
          <a:lstStyle/>
          <a:p>
            <a:r>
              <a:rPr lang="hr-HR" i="1" dirty="0">
                <a:latin typeface="Calibri" panose="020F0502020204030204" pitchFamily="34" charset="0"/>
                <a:cs typeface="Calibri" panose="020F0502020204030204" pitchFamily="34" charset="0"/>
              </a:rPr>
              <a:t>Prvo bombardiranje grada Zagreba dogodilo se samo dan nakon prve zračne uzbune u gradu.</a:t>
            </a:r>
          </a:p>
          <a:p>
            <a:r>
              <a:rPr lang="hr-HR" i="1" dirty="0">
                <a:latin typeface="Calibri" panose="020F0502020204030204" pitchFamily="34" charset="0"/>
                <a:cs typeface="Calibri" panose="020F0502020204030204" pitchFamily="34" charset="0"/>
              </a:rPr>
              <a:t> Naime, 16. rujna 1991. dva su zrakoplova u niskom letu ispalila šest navođenih raketa na televizijski odašiljač na Sljemenu, prvi zagrebački objekt koji se našao na udaru zrakoplovstva JNA.</a:t>
            </a:r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805151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A3706A-9CCA-2BAB-B918-1CA0D25EA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7424" y="396615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hr-HR" sz="2800" b="1" i="1" dirty="0"/>
              <a:t>17. RUJNA 1991. GODINE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324899-840B-4603-13A7-759A5E97B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487" y="1601359"/>
            <a:ext cx="6373490" cy="3602407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66605-53BF-918B-C202-61FD467A7A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07424" y="1970477"/>
            <a:ext cx="3352128" cy="4490908"/>
          </a:xfrm>
        </p:spPr>
        <p:txBody>
          <a:bodyPr>
            <a:noAutofit/>
          </a:bodyPr>
          <a:lstStyle/>
          <a:p>
            <a:r>
              <a:rPr lang="hr-HR" i="1" dirty="0">
                <a:latin typeface="Calibri" panose="020F0502020204030204" pitchFamily="34" charset="0"/>
                <a:cs typeface="Calibri" panose="020F0502020204030204" pitchFamily="34" charset="0"/>
              </a:rPr>
              <a:t>17. rujna 48 puta ZRAKOPLOVI SU preletjeli Zagreb. Napadnuti su sjeverni dio grada, područje Lučkoga, Centar za obuku Hrvatske vojske i ponovno odašiljač na Sljemenu. Život u skloništima postao je zagrebačka svakodnevnica.</a:t>
            </a:r>
          </a:p>
        </p:txBody>
      </p:sp>
    </p:spTree>
    <p:extLst>
      <p:ext uri="{BB962C8B-B14F-4D97-AF65-F5344CB8AC3E}">
        <p14:creationId xmlns:p14="http://schemas.microsoft.com/office/powerpoint/2010/main" val="213745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1210F8D-F7F2-47FC-91CB-247E361A5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0751EE-2A2B-D0FC-D371-C76C5FBA0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3" y="1511703"/>
            <a:ext cx="5452537" cy="3386312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509D60-00A2-43CB-85EE-55A4E714B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108630-F19B-8540-7BEC-985D157E3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618517"/>
            <a:ext cx="4860494" cy="1596177"/>
          </a:xfrm>
        </p:spPr>
        <p:txBody>
          <a:bodyPr>
            <a:normAutofit/>
          </a:bodyPr>
          <a:lstStyle/>
          <a:p>
            <a:r>
              <a:rPr lang="hr-HR" sz="2800" b="1" i="1" dirty="0"/>
              <a:t>I 7. listopada 1991.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9F8F8-F164-D8BF-45E0-241FBCEEA6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7399" y="2367092"/>
            <a:ext cx="4860201" cy="34241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i="1" dirty="0">
                <a:latin typeface="Calibri" panose="020F0502020204030204" pitchFamily="34" charset="0"/>
                <a:cs typeface="Calibri" panose="020F0502020204030204" pitchFamily="34" charset="0"/>
              </a:rPr>
              <a:t>I 7. listopada 1991., u 14 sati i 47 minuta u Zagrebu je oglašena uzbuna za opću opasnost, peta tog dana. </a:t>
            </a:r>
          </a:p>
          <a:p>
            <a:pPr>
              <a:lnSpc>
                <a:spcPct val="110000"/>
              </a:lnSpc>
            </a:pPr>
            <a:endParaRPr lang="hr-HR" sz="1500" dirty="0"/>
          </a:p>
        </p:txBody>
      </p:sp>
    </p:spTree>
    <p:extLst>
      <p:ext uri="{BB962C8B-B14F-4D97-AF65-F5344CB8AC3E}">
        <p14:creationId xmlns:p14="http://schemas.microsoft.com/office/powerpoint/2010/main" val="1408249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0CDA-C4DE-8ACA-C7CE-EB040F1D9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hr-HR" b="1" i="1"/>
              <a:t>Neuspjeli atentat na predsjednika Tuđmana – raketiranje Banskih dvora</a:t>
            </a:r>
          </a:p>
        </p:txBody>
      </p:sp>
      <p:pic>
        <p:nvPicPr>
          <p:cNvPr id="4" name="Picture 3" descr="A person in a suit with his arms raised&#10;&#10;Description automatically generated with low confidence">
            <a:extLst>
              <a:ext uri="{FF2B5EF4-FFF2-40B4-BE49-F238E27FC236}">
                <a16:creationId xmlns:a16="http://schemas.microsoft.com/office/drawing/2014/main" id="{DD265D6F-27A6-7933-4022-D79652B5C2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87" r="16645" b="2"/>
          <a:stretch/>
        </p:blipFill>
        <p:spPr>
          <a:xfrm>
            <a:off x="913774" y="2505456"/>
            <a:ext cx="3494466" cy="293522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B39DB-1889-CC9F-8FC1-A0667454D4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37814" y="2367092"/>
            <a:ext cx="6439786" cy="406021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hr-HR" sz="1700" i="1" dirty="0">
                <a:latin typeface="Calibri" panose="020F0502020204030204" pitchFamily="34" charset="0"/>
                <a:cs typeface="Calibri" panose="020F0502020204030204" pitchFamily="34" charset="0"/>
              </a:rPr>
              <a:t>U poslijepodnevnim satima 7. listopada 1991. zrakoplovi JNA raketirali su i teško oštetili Banske dvore, sjedište Vlade Republike Hrvatske te ujedno i rezidenciju predsjednika Franje Tuđmana. Oko 15 sati snažna eksplozija odjeknula je službenim sjedištem Vlade Republike Hrvatske te samim centrom grada Zagreba.</a:t>
            </a:r>
          </a:p>
          <a:p>
            <a:pPr>
              <a:lnSpc>
                <a:spcPct val="110000"/>
              </a:lnSpc>
            </a:pPr>
            <a:r>
              <a:rPr lang="hr-HR" sz="1700" i="1" dirty="0">
                <a:latin typeface="Calibri" panose="020F0502020204030204" pitchFamily="34" charset="0"/>
                <a:cs typeface="Calibri" panose="020F0502020204030204" pitchFamily="34" charset="0"/>
              </a:rPr>
              <a:t>Borbeni avioni JNA zrakoplovstva bombardirali su zgradu, pritom ispalivši šest raketa, od Kojih je jedna izravno pogodila palaču i predsjednikovo krilo zgrade, dok su druge pale na okolne zgrade.</a:t>
            </a:r>
          </a:p>
          <a:p>
            <a:pPr>
              <a:lnSpc>
                <a:spcPct val="110000"/>
              </a:lnSpc>
            </a:pPr>
            <a:r>
              <a:rPr lang="hr-HR" sz="1700" i="1" dirty="0">
                <a:latin typeface="Calibri" panose="020F0502020204030204" pitchFamily="34" charset="0"/>
                <a:cs typeface="Calibri" panose="020F0502020204030204" pitchFamily="34" charset="0"/>
              </a:rPr>
              <a:t>U ovom napadu su osim Banskih dvora stradali još i Prirodoslovni muzej, Galerija Meštrović, palača Jelačić te Starogradska vijećnica.</a:t>
            </a:r>
          </a:p>
        </p:txBody>
      </p:sp>
    </p:spTree>
    <p:extLst>
      <p:ext uri="{BB962C8B-B14F-4D97-AF65-F5344CB8AC3E}">
        <p14:creationId xmlns:p14="http://schemas.microsoft.com/office/powerpoint/2010/main" val="2697265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E194D91-9FD4-4CB4-AD8E-C842798FF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287B275B-62BF-40C0-95BA-606F0ACCA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86CE44-47E2-F0D0-82BC-DF1C564128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88" r="1" b="5505"/>
          <a:stretch/>
        </p:blipFill>
        <p:spPr>
          <a:xfrm>
            <a:off x="1" y="10"/>
            <a:ext cx="7479157" cy="34289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62D6E1-B1F5-C37C-E0D4-486EBD5DCE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" b="15252"/>
          <a:stretch/>
        </p:blipFill>
        <p:spPr>
          <a:xfrm>
            <a:off x="1" y="3428998"/>
            <a:ext cx="7479157" cy="3429001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DDE8805-3EA4-4406-A843-10FB62D15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020" y="3429000"/>
            <a:ext cx="7421138" cy="1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0F72099E-AFE3-450F-AC2A-7A52DE354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2BC5777-6C9B-4A78-9BA6-92FA4E86B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141FA1-F0F2-B738-3E9A-763D7ED7D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hr-HR" b="1" i="1" dirty="0"/>
              <a:t>neovisnost Republike Hrvatske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24F0A-AF57-957D-532B-E6B193A83F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r>
              <a:rPr lang="hr-HR" sz="1800"/>
              <a:t>8. listopada 1991. održano je predviđeno zasjedanje Hrvatskog sabora.</a:t>
            </a:r>
          </a:p>
          <a:p>
            <a:r>
              <a:rPr lang="hr-HR" sz="1800"/>
              <a:t>VladA Republike Hrvatske Jednoglasno raskiDA sve državno – pravne veze sa SFRJ i proglaŠUJE neovisnost Republike Hrvatske.</a:t>
            </a:r>
          </a:p>
        </p:txBody>
      </p:sp>
    </p:spTree>
    <p:extLst>
      <p:ext uri="{BB962C8B-B14F-4D97-AF65-F5344CB8AC3E}">
        <p14:creationId xmlns:p14="http://schemas.microsoft.com/office/powerpoint/2010/main" val="3842572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3F012C5-2940-4F3E-BB5E-B8B2C9E82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37C977-E7E3-44AC-AEC8-2E2764190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13876" cy="6858000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0DF37D-86A3-45DB-B1C1-580462D4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37" b="73004"/>
          <a:stretch/>
        </p:blipFill>
        <p:spPr>
          <a:xfrm>
            <a:off x="1" y="-2"/>
            <a:ext cx="3321978" cy="21967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E3F7E4-264B-26FB-B993-89031C67F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896" y="960814"/>
            <a:ext cx="2732249" cy="4912936"/>
          </a:xfrm>
        </p:spPr>
        <p:txBody>
          <a:bodyPr anchor="b">
            <a:normAutofit/>
          </a:bodyPr>
          <a:lstStyle/>
          <a:p>
            <a:pPr algn="r"/>
            <a:r>
              <a:rPr lang="hr-HR" b="1" i="1" dirty="0">
                <a:solidFill>
                  <a:schemeClr val="bg1"/>
                </a:solidFill>
              </a:rPr>
              <a:t>KORIŠTENI IZVORI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6B4A4-C767-4B86-A8E1-1CE0916829E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60086" y="1013807"/>
            <a:ext cx="6247722" cy="4830385"/>
          </a:xfrm>
        </p:spPr>
        <p:txBody>
          <a:bodyPr anchor="ctr">
            <a:normAutofit/>
          </a:bodyPr>
          <a:lstStyle/>
          <a:p>
            <a:r>
              <a:rPr lang="hr-HR" sz="1800" dirty="0">
                <a:hlinkClick r:id="rId3"/>
              </a:rPr>
              <a:t>https://hrvatski-vojnik.hr/</a:t>
            </a:r>
            <a:endParaRPr lang="hr-HR" sz="1800" dirty="0"/>
          </a:p>
          <a:p>
            <a:r>
              <a:rPr lang="hr-HR" sz="1800" dirty="0">
                <a:hlinkClick r:id="rId4"/>
              </a:rPr>
              <a:t>https://www.dnevno.hr/domovina/prvo-bombardiranje-zagreba-ovaj-objekt-je-bio-prvi-na-udaru-1825304/</a:t>
            </a:r>
            <a:endParaRPr lang="hr-HR" sz="1800" dirty="0"/>
          </a:p>
          <a:p>
            <a:r>
              <a:rPr lang="hr-HR" sz="1800" dirty="0"/>
              <a:t>Marijan, Domovinski rat</a:t>
            </a:r>
          </a:p>
          <a:p>
            <a:r>
              <a:rPr lang="hr-HR" sz="1800" dirty="0" err="1"/>
              <a:t>Strukić</a:t>
            </a:r>
            <a:r>
              <a:rPr lang="hr-HR" sz="1800" dirty="0"/>
              <a:t>, Zagrebačka ratna 1991.- deset ratnih svjedočanstava</a:t>
            </a:r>
          </a:p>
          <a:p>
            <a:r>
              <a:rPr lang="hr-HR" sz="1800" dirty="0"/>
              <a:t>Damir Borovčak, </a:t>
            </a:r>
            <a:r>
              <a:rPr lang="hr-HR" sz="1800" dirty="0" err="1"/>
              <a:t>Hello</a:t>
            </a:r>
            <a:r>
              <a:rPr lang="hr-HR" sz="1800" dirty="0"/>
              <a:t> Toronto, ovdje Zagreb: 1991.-2001. </a:t>
            </a:r>
          </a:p>
          <a:p>
            <a:r>
              <a:rPr lang="hr-HR" sz="1800" dirty="0"/>
              <a:t>Nazor, Počeci stvaranja suvremene hrvatske države,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3637F1-6B1F-EFBD-B95C-48B224BC9586}"/>
              </a:ext>
            </a:extLst>
          </p:cNvPr>
          <p:cNvSpPr txBox="1"/>
          <p:nvPr/>
        </p:nvSpPr>
        <p:spPr>
          <a:xfrm>
            <a:off x="8070574" y="6069496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MARKO KARDUM, 8.B. 31.05.2023.</a:t>
            </a:r>
          </a:p>
        </p:txBody>
      </p:sp>
    </p:spTree>
    <p:extLst>
      <p:ext uri="{BB962C8B-B14F-4D97-AF65-F5344CB8AC3E}">
        <p14:creationId xmlns:p14="http://schemas.microsoft.com/office/powerpoint/2010/main" val="412452674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229</TotalTime>
  <Words>441</Words>
  <Application>Microsoft Office PowerPoint</Application>
  <PresentationFormat>Široki zaslon</PresentationFormat>
  <Paragraphs>28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Tw Cen MT</vt:lpstr>
      <vt:lpstr>Droplet</vt:lpstr>
      <vt:lpstr>DOMOVINSKI RAT - Prvo bombardiranje grada Zagreba </vt:lpstr>
      <vt:lpstr>Početak zračnih uzbuna u Zagrebu</vt:lpstr>
      <vt:lpstr>16. RUJNA 1991. GODINE</vt:lpstr>
      <vt:lpstr>17. RUJNA 1991. GODINE</vt:lpstr>
      <vt:lpstr>I 7. listopada 1991.</vt:lpstr>
      <vt:lpstr>Neuspjeli atentat na predsjednika Tuđmana – raketiranje Banskih dvora</vt:lpstr>
      <vt:lpstr>neovisnost Republike Hrvatske</vt:lpstr>
      <vt:lpstr>KORIŠTENI IZVORI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PRVO BOMBARDIRANJE ZAGREBA I PROGON HRVATA IZ ILOKA</dc:title>
  <dc:creator>Brkić Kardum Dijana (INA d.d.)</dc:creator>
  <cp:lastModifiedBy>Abelina Finek</cp:lastModifiedBy>
  <cp:revision>3</cp:revision>
  <dcterms:created xsi:type="dcterms:W3CDTF">2023-05-31T06:04:44Z</dcterms:created>
  <dcterms:modified xsi:type="dcterms:W3CDTF">2023-06-11T16:17:55Z</dcterms:modified>
</cp:coreProperties>
</file>