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handoutMasterIdLst>
    <p:handoutMasterId r:id="rId17"/>
  </p:handoutMasterIdLst>
  <p:sldIdLst>
    <p:sldId id="256" r:id="rId2"/>
    <p:sldId id="278" r:id="rId3"/>
    <p:sldId id="279" r:id="rId4"/>
    <p:sldId id="269" r:id="rId5"/>
    <p:sldId id="275" r:id="rId6"/>
    <p:sldId id="281" r:id="rId7"/>
    <p:sldId id="258" r:id="rId8"/>
    <p:sldId id="280" r:id="rId9"/>
    <p:sldId id="273" r:id="rId10"/>
    <p:sldId id="260" r:id="rId11"/>
    <p:sldId id="261" r:id="rId12"/>
    <p:sldId id="265" r:id="rId13"/>
    <p:sldId id="266" r:id="rId14"/>
    <p:sldId id="267" r:id="rId15"/>
    <p:sldId id="268" r:id="rId1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B6F98-8A08-4989-B8BE-7B0532C0A59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50F404F-425F-4621-918E-4B5130C512B5}">
      <dgm:prSet phldrT="[Tekst]" custT="1"/>
      <dgm:spPr/>
      <dgm:t>
        <a:bodyPr/>
        <a:lstStyle/>
        <a:p>
          <a:r>
            <a:rPr lang="hr-HR" sz="3200" b="1" dirty="0"/>
            <a:t>Situacija prije pokretanja akcije</a:t>
          </a:r>
        </a:p>
      </dgm:t>
    </dgm:pt>
    <dgm:pt modelId="{1899423F-0083-40BB-B631-5F0A88323170}" type="parTrans" cxnId="{6A190C28-21B0-4923-80EE-7B4522BB7FE1}">
      <dgm:prSet/>
      <dgm:spPr/>
      <dgm:t>
        <a:bodyPr/>
        <a:lstStyle/>
        <a:p>
          <a:endParaRPr lang="hr-HR"/>
        </a:p>
      </dgm:t>
    </dgm:pt>
    <dgm:pt modelId="{F9F86D4A-8CB6-44AF-9776-4CD0E576A534}" type="sibTrans" cxnId="{6A190C28-21B0-4923-80EE-7B4522BB7FE1}">
      <dgm:prSet/>
      <dgm:spPr/>
      <dgm:t>
        <a:bodyPr/>
        <a:lstStyle/>
        <a:p>
          <a:endParaRPr lang="hr-HR"/>
        </a:p>
      </dgm:t>
    </dgm:pt>
    <dgm:pt modelId="{3C6967FB-9C02-4297-8AD3-8ED8AEDBD07B}">
      <dgm:prSet phldrT="[Teks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hr-HR" sz="2000" dirty="0">
              <a:solidFill>
                <a:schemeClr val="tx2"/>
              </a:solidFill>
            </a:rPr>
            <a:t>Prije početka akcija vojna sila SAO Krajine se na svim položajima u Sjevernoj Dalmaciji ojačava te provodi </a:t>
          </a:r>
          <a:r>
            <a:rPr lang="hr-HR" sz="2000" b="1" dirty="0">
              <a:solidFill>
                <a:schemeClr val="tx2"/>
              </a:solidFill>
            </a:rPr>
            <a:t>djelomičnu mobilizaciju</a:t>
          </a:r>
        </a:p>
      </dgm:t>
    </dgm:pt>
    <dgm:pt modelId="{AC9E5420-470C-40E3-85A8-43592A391C8F}" type="parTrans" cxnId="{36DADD5D-8770-4FF8-9526-050469202EFB}">
      <dgm:prSet/>
      <dgm:spPr/>
      <dgm:t>
        <a:bodyPr/>
        <a:lstStyle/>
        <a:p>
          <a:endParaRPr lang="hr-HR"/>
        </a:p>
      </dgm:t>
    </dgm:pt>
    <dgm:pt modelId="{2BA81396-23CA-4F16-B6C0-03195671C864}" type="sibTrans" cxnId="{36DADD5D-8770-4FF8-9526-050469202EFB}">
      <dgm:prSet/>
      <dgm:spPr/>
      <dgm:t>
        <a:bodyPr/>
        <a:lstStyle/>
        <a:p>
          <a:endParaRPr lang="hr-HR"/>
        </a:p>
      </dgm:t>
    </dgm:pt>
    <dgm:pt modelId="{496514CE-ADBF-485E-82F1-7637A25D3405}">
      <dgm:prSet phldrT="[Teks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hr-HR" sz="2000" dirty="0">
              <a:solidFill>
                <a:schemeClr val="tx2"/>
              </a:solidFill>
            </a:rPr>
            <a:t>Na taj način jasno daje do znanja da se </a:t>
          </a:r>
          <a:r>
            <a:rPr lang="hr-HR" sz="2000" b="1" dirty="0">
              <a:solidFill>
                <a:schemeClr val="tx2"/>
              </a:solidFill>
            </a:rPr>
            <a:t>ne odriče ideje o stvaranju Velike Srbije</a:t>
          </a:r>
          <a:r>
            <a:rPr lang="hr-HR" sz="2000" dirty="0">
              <a:solidFill>
                <a:schemeClr val="tx2"/>
              </a:solidFill>
            </a:rPr>
            <a:t> na liniji Virovitica – Karlovac – Karlobag</a:t>
          </a:r>
        </a:p>
      </dgm:t>
    </dgm:pt>
    <dgm:pt modelId="{BD4447B9-A232-4B6B-9014-4DB89C7C719C}" type="parTrans" cxnId="{2934ADD8-390D-4418-B20A-CFBCEBC568E9}">
      <dgm:prSet/>
      <dgm:spPr/>
      <dgm:t>
        <a:bodyPr/>
        <a:lstStyle/>
        <a:p>
          <a:endParaRPr lang="hr-HR"/>
        </a:p>
      </dgm:t>
    </dgm:pt>
    <dgm:pt modelId="{FC258146-194F-4804-A4D0-05F80C87A9D9}" type="sibTrans" cxnId="{2934ADD8-390D-4418-B20A-CFBCEBC568E9}">
      <dgm:prSet/>
      <dgm:spPr/>
      <dgm:t>
        <a:bodyPr/>
        <a:lstStyle/>
        <a:p>
          <a:endParaRPr lang="hr-HR"/>
        </a:p>
      </dgm:t>
    </dgm:pt>
    <dgm:pt modelId="{2E26F17B-18C9-4BC4-8E00-84151027A2BA}">
      <dgm:prSet phldrT="[Tekst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hr-HR" sz="1800" dirty="0">
              <a:solidFill>
                <a:schemeClr val="tx2"/>
              </a:solidFill>
            </a:rPr>
            <a:t>Dva mjeseca ranije hrvatski i bosanski Srbi u Prijedoru potpisuju „Deklaraciju o suradnji i težnjama za ujedinjenjem Republike Srpske i Republike Srpske Krajine”, prema kojima ustanovljavaju carinsku i monetarnu uniju, jedinstveno državljanstvo i naznačuju put prema bržem potpunom ujedinjenju</a:t>
          </a:r>
        </a:p>
      </dgm:t>
    </dgm:pt>
    <dgm:pt modelId="{7FA56585-96E9-4BDA-8ADD-ECFC5F4959E3}" type="parTrans" cxnId="{EBBD10BF-986C-4B0C-9B86-FD50821C2C65}">
      <dgm:prSet/>
      <dgm:spPr/>
      <dgm:t>
        <a:bodyPr/>
        <a:lstStyle/>
        <a:p>
          <a:endParaRPr lang="hr-HR"/>
        </a:p>
      </dgm:t>
    </dgm:pt>
    <dgm:pt modelId="{99540125-8A38-4E3D-A75F-7A85652DCCF3}" type="sibTrans" cxnId="{EBBD10BF-986C-4B0C-9B86-FD50821C2C65}">
      <dgm:prSet/>
      <dgm:spPr/>
      <dgm:t>
        <a:bodyPr/>
        <a:lstStyle/>
        <a:p>
          <a:endParaRPr lang="hr-HR"/>
        </a:p>
      </dgm:t>
    </dgm:pt>
    <dgm:pt modelId="{9C672120-E43D-44CF-B58F-43CED86535CD}">
      <dgm:prSet phldrT="[Teks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hr-HR" sz="1600" dirty="0">
              <a:solidFill>
                <a:schemeClr val="tx2"/>
              </a:solidFill>
            </a:rPr>
            <a:t>Uvidjevši da kršenju sporazuma nema kraja te da pobunjeni Srbi čine sve kako bi izigrali Rezoluciju Vijeća sigurnosti UN-a kako bi ostvarili odcjepljenje dijela hrvatskog teritorija te procjenjujući inertnost te neučinkovitost snaga UNPROFOR-a, hrvatsko državno vodstvo, predvođeno dr. Franjom Tuđmanom, početkom siječnja 1993. donosi odluku o provedbi akcije ograničenog dometa i cilja sa svrhom ponovnog cestovnog povezivanja sjeverne i južne Hrvatske, koja je u svakom pogledu </a:t>
          </a:r>
          <a:r>
            <a:rPr lang="hr-HR" sz="1600" dirty="0" err="1">
              <a:solidFill>
                <a:schemeClr val="tx2"/>
              </a:solidFill>
            </a:rPr>
            <a:t>trpila</a:t>
          </a:r>
          <a:r>
            <a:rPr lang="hr-HR" sz="1600" dirty="0">
              <a:solidFill>
                <a:schemeClr val="tx2"/>
              </a:solidFill>
            </a:rPr>
            <a:t> zbog prometne izoliranosti</a:t>
          </a:r>
        </a:p>
      </dgm:t>
    </dgm:pt>
    <dgm:pt modelId="{91FA958F-3E4A-44C7-BAD7-D92C7C458264}" type="parTrans" cxnId="{B6918A95-288E-465A-9038-10918B35C81D}">
      <dgm:prSet/>
      <dgm:spPr/>
      <dgm:t>
        <a:bodyPr/>
        <a:lstStyle/>
        <a:p>
          <a:endParaRPr lang="hr-HR"/>
        </a:p>
      </dgm:t>
    </dgm:pt>
    <dgm:pt modelId="{6FAF951F-3C2E-4CD1-B6F8-3BE262D5A494}" type="sibTrans" cxnId="{B6918A95-288E-465A-9038-10918B35C81D}">
      <dgm:prSet/>
      <dgm:spPr/>
      <dgm:t>
        <a:bodyPr/>
        <a:lstStyle/>
        <a:p>
          <a:endParaRPr lang="hr-HR"/>
        </a:p>
      </dgm:t>
    </dgm:pt>
    <dgm:pt modelId="{29729B0C-D390-4977-BE5E-5146936941EB}">
      <dgm:prSet/>
      <dgm:spPr/>
      <dgm:t>
        <a:bodyPr/>
        <a:lstStyle/>
        <a:p>
          <a:endParaRPr lang="hr-HR" dirty="0"/>
        </a:p>
      </dgm:t>
    </dgm:pt>
    <dgm:pt modelId="{870D064D-D0D1-40CD-9A19-0A2E39469905}" type="parTrans" cxnId="{C6B6260F-1C98-4596-8028-169EFDC6B90E}">
      <dgm:prSet/>
      <dgm:spPr/>
      <dgm:t>
        <a:bodyPr/>
        <a:lstStyle/>
        <a:p>
          <a:endParaRPr lang="hr-HR"/>
        </a:p>
      </dgm:t>
    </dgm:pt>
    <dgm:pt modelId="{D54DC882-B3C7-495A-919A-DA4399B8266B}" type="sibTrans" cxnId="{C6B6260F-1C98-4596-8028-169EFDC6B90E}">
      <dgm:prSet/>
      <dgm:spPr/>
      <dgm:t>
        <a:bodyPr/>
        <a:lstStyle/>
        <a:p>
          <a:endParaRPr lang="hr-HR"/>
        </a:p>
      </dgm:t>
    </dgm:pt>
    <dgm:pt modelId="{6ED5A7FF-609A-4526-B5A3-54D1E7EE5D31}" type="pres">
      <dgm:prSet presAssocID="{694B6F98-8A08-4989-B8BE-7B0532C0A59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2F5032D-0BBF-4340-98A2-3C3FC17A5297}" type="pres">
      <dgm:prSet presAssocID="{694B6F98-8A08-4989-B8BE-7B0532C0A592}" presName="matrix" presStyleCnt="0"/>
      <dgm:spPr/>
    </dgm:pt>
    <dgm:pt modelId="{CBFB418A-D3B3-4AA6-92A0-7079702FB253}" type="pres">
      <dgm:prSet presAssocID="{694B6F98-8A08-4989-B8BE-7B0532C0A592}" presName="tile1" presStyleLbl="node1" presStyleIdx="0" presStyleCnt="4"/>
      <dgm:spPr/>
    </dgm:pt>
    <dgm:pt modelId="{921D8F0D-8FB4-47CF-8F67-0BC8D3BFE4D4}" type="pres">
      <dgm:prSet presAssocID="{694B6F98-8A08-4989-B8BE-7B0532C0A59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013CE1D-370A-4A88-8B40-35692D0B077B}" type="pres">
      <dgm:prSet presAssocID="{694B6F98-8A08-4989-B8BE-7B0532C0A592}" presName="tile2" presStyleLbl="node1" presStyleIdx="1" presStyleCnt="4"/>
      <dgm:spPr/>
    </dgm:pt>
    <dgm:pt modelId="{C6253E4D-EF32-4200-BCEE-569896B8CCC5}" type="pres">
      <dgm:prSet presAssocID="{694B6F98-8A08-4989-B8BE-7B0532C0A59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3F60E89-32E8-4994-BE38-350A1518488D}" type="pres">
      <dgm:prSet presAssocID="{694B6F98-8A08-4989-B8BE-7B0532C0A592}" presName="tile3" presStyleLbl="node1" presStyleIdx="2" presStyleCnt="4"/>
      <dgm:spPr/>
    </dgm:pt>
    <dgm:pt modelId="{DEF0AB9C-FC95-4A71-92DF-BBA1A63FAE44}" type="pres">
      <dgm:prSet presAssocID="{694B6F98-8A08-4989-B8BE-7B0532C0A59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654404E-3D38-4D82-9119-AEF97FCE38D8}" type="pres">
      <dgm:prSet presAssocID="{694B6F98-8A08-4989-B8BE-7B0532C0A592}" presName="tile4" presStyleLbl="node1" presStyleIdx="3" presStyleCnt="4"/>
      <dgm:spPr/>
    </dgm:pt>
    <dgm:pt modelId="{B6A0E428-C4A9-447F-94F4-DB0DF5DC38B4}" type="pres">
      <dgm:prSet presAssocID="{694B6F98-8A08-4989-B8BE-7B0532C0A59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70C5F01-66A3-42E0-B216-CE8FF17573D9}" type="pres">
      <dgm:prSet presAssocID="{694B6F98-8A08-4989-B8BE-7B0532C0A59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6B6260F-1C98-4596-8028-169EFDC6B90E}" srcId="{A50F404F-425F-4621-918E-4B5130C512B5}" destId="{29729B0C-D390-4977-BE5E-5146936941EB}" srcOrd="4" destOrd="0" parTransId="{870D064D-D0D1-40CD-9A19-0A2E39469905}" sibTransId="{D54DC882-B3C7-495A-919A-DA4399B8266B}"/>
    <dgm:cxn modelId="{3CE02D14-1C72-46E0-9B28-095D185432AC}" type="presOf" srcId="{2E26F17B-18C9-4BC4-8E00-84151027A2BA}" destId="{23F60E89-32E8-4994-BE38-350A1518488D}" srcOrd="0" destOrd="0" presId="urn:microsoft.com/office/officeart/2005/8/layout/matrix1"/>
    <dgm:cxn modelId="{6A190C28-21B0-4923-80EE-7B4522BB7FE1}" srcId="{694B6F98-8A08-4989-B8BE-7B0532C0A592}" destId="{A50F404F-425F-4621-918E-4B5130C512B5}" srcOrd="0" destOrd="0" parTransId="{1899423F-0083-40BB-B631-5F0A88323170}" sibTransId="{F9F86D4A-8CB6-44AF-9776-4CD0E576A534}"/>
    <dgm:cxn modelId="{740A0C31-7CC8-48F9-98AE-045979CCA36B}" type="presOf" srcId="{496514CE-ADBF-485E-82F1-7637A25D3405}" destId="{C013CE1D-370A-4A88-8B40-35692D0B077B}" srcOrd="0" destOrd="0" presId="urn:microsoft.com/office/officeart/2005/8/layout/matrix1"/>
    <dgm:cxn modelId="{36DADD5D-8770-4FF8-9526-050469202EFB}" srcId="{A50F404F-425F-4621-918E-4B5130C512B5}" destId="{3C6967FB-9C02-4297-8AD3-8ED8AEDBD07B}" srcOrd="0" destOrd="0" parTransId="{AC9E5420-470C-40E3-85A8-43592A391C8F}" sibTransId="{2BA81396-23CA-4F16-B6C0-03195671C864}"/>
    <dgm:cxn modelId="{85BA6C82-362F-4BD1-8D4B-31F250CD879C}" type="presOf" srcId="{9C672120-E43D-44CF-B58F-43CED86535CD}" destId="{B6A0E428-C4A9-447F-94F4-DB0DF5DC38B4}" srcOrd="1" destOrd="0" presId="urn:microsoft.com/office/officeart/2005/8/layout/matrix1"/>
    <dgm:cxn modelId="{4D840293-10DB-43DE-8AB6-0B464BF28D67}" type="presOf" srcId="{A50F404F-425F-4621-918E-4B5130C512B5}" destId="{870C5F01-66A3-42E0-B216-CE8FF17573D9}" srcOrd="0" destOrd="0" presId="urn:microsoft.com/office/officeart/2005/8/layout/matrix1"/>
    <dgm:cxn modelId="{FB603F95-333C-4168-A146-F9469ABDF5EE}" type="presOf" srcId="{3C6967FB-9C02-4297-8AD3-8ED8AEDBD07B}" destId="{CBFB418A-D3B3-4AA6-92A0-7079702FB253}" srcOrd="0" destOrd="0" presId="urn:microsoft.com/office/officeart/2005/8/layout/matrix1"/>
    <dgm:cxn modelId="{B6918A95-288E-465A-9038-10918B35C81D}" srcId="{A50F404F-425F-4621-918E-4B5130C512B5}" destId="{9C672120-E43D-44CF-B58F-43CED86535CD}" srcOrd="3" destOrd="0" parTransId="{91FA958F-3E4A-44C7-BAD7-D92C7C458264}" sibTransId="{6FAF951F-3C2E-4CD1-B6F8-3BE262D5A494}"/>
    <dgm:cxn modelId="{CDDDF7AB-58F3-4CC0-A8C2-2095A0114BDA}" type="presOf" srcId="{9C672120-E43D-44CF-B58F-43CED86535CD}" destId="{7654404E-3D38-4D82-9119-AEF97FCE38D8}" srcOrd="0" destOrd="0" presId="urn:microsoft.com/office/officeart/2005/8/layout/matrix1"/>
    <dgm:cxn modelId="{A76386BA-397F-49D2-8867-39ACBEDA352F}" type="presOf" srcId="{2E26F17B-18C9-4BC4-8E00-84151027A2BA}" destId="{DEF0AB9C-FC95-4A71-92DF-BBA1A63FAE44}" srcOrd="1" destOrd="0" presId="urn:microsoft.com/office/officeart/2005/8/layout/matrix1"/>
    <dgm:cxn modelId="{EBBD10BF-986C-4B0C-9B86-FD50821C2C65}" srcId="{A50F404F-425F-4621-918E-4B5130C512B5}" destId="{2E26F17B-18C9-4BC4-8E00-84151027A2BA}" srcOrd="2" destOrd="0" parTransId="{7FA56585-96E9-4BDA-8ADD-ECFC5F4959E3}" sibTransId="{99540125-8A38-4E3D-A75F-7A85652DCCF3}"/>
    <dgm:cxn modelId="{2934ADD8-390D-4418-B20A-CFBCEBC568E9}" srcId="{A50F404F-425F-4621-918E-4B5130C512B5}" destId="{496514CE-ADBF-485E-82F1-7637A25D3405}" srcOrd="1" destOrd="0" parTransId="{BD4447B9-A232-4B6B-9014-4DB89C7C719C}" sibTransId="{FC258146-194F-4804-A4D0-05F80C87A9D9}"/>
    <dgm:cxn modelId="{5A0783E2-85DC-433D-9243-2DCF22AC482D}" type="presOf" srcId="{694B6F98-8A08-4989-B8BE-7B0532C0A592}" destId="{6ED5A7FF-609A-4526-B5A3-54D1E7EE5D31}" srcOrd="0" destOrd="0" presId="urn:microsoft.com/office/officeart/2005/8/layout/matrix1"/>
    <dgm:cxn modelId="{40AE24EA-86CE-4CB1-A6D6-97B7D952BF8C}" type="presOf" srcId="{496514CE-ADBF-485E-82F1-7637A25D3405}" destId="{C6253E4D-EF32-4200-BCEE-569896B8CCC5}" srcOrd="1" destOrd="0" presId="urn:microsoft.com/office/officeart/2005/8/layout/matrix1"/>
    <dgm:cxn modelId="{CAAD36EC-FFD6-4E12-8036-91FF6055A326}" type="presOf" srcId="{3C6967FB-9C02-4297-8AD3-8ED8AEDBD07B}" destId="{921D8F0D-8FB4-47CF-8F67-0BC8D3BFE4D4}" srcOrd="1" destOrd="0" presId="urn:microsoft.com/office/officeart/2005/8/layout/matrix1"/>
    <dgm:cxn modelId="{77E799CB-F4E9-4624-AB08-E86146BAE9D2}" type="presParOf" srcId="{6ED5A7FF-609A-4526-B5A3-54D1E7EE5D31}" destId="{52F5032D-0BBF-4340-98A2-3C3FC17A5297}" srcOrd="0" destOrd="0" presId="urn:microsoft.com/office/officeart/2005/8/layout/matrix1"/>
    <dgm:cxn modelId="{0E88A775-42D2-4F38-8F09-676A07AA5D3F}" type="presParOf" srcId="{52F5032D-0BBF-4340-98A2-3C3FC17A5297}" destId="{CBFB418A-D3B3-4AA6-92A0-7079702FB253}" srcOrd="0" destOrd="0" presId="urn:microsoft.com/office/officeart/2005/8/layout/matrix1"/>
    <dgm:cxn modelId="{5DBDC903-A1FF-4577-B694-193EB69F9767}" type="presParOf" srcId="{52F5032D-0BBF-4340-98A2-3C3FC17A5297}" destId="{921D8F0D-8FB4-47CF-8F67-0BC8D3BFE4D4}" srcOrd="1" destOrd="0" presId="urn:microsoft.com/office/officeart/2005/8/layout/matrix1"/>
    <dgm:cxn modelId="{7A4324DE-51C0-43E2-9FB8-59232F254EB9}" type="presParOf" srcId="{52F5032D-0BBF-4340-98A2-3C3FC17A5297}" destId="{C013CE1D-370A-4A88-8B40-35692D0B077B}" srcOrd="2" destOrd="0" presId="urn:microsoft.com/office/officeart/2005/8/layout/matrix1"/>
    <dgm:cxn modelId="{735D03B3-18AF-4919-B81A-A8A6CF15F1F3}" type="presParOf" srcId="{52F5032D-0BBF-4340-98A2-3C3FC17A5297}" destId="{C6253E4D-EF32-4200-BCEE-569896B8CCC5}" srcOrd="3" destOrd="0" presId="urn:microsoft.com/office/officeart/2005/8/layout/matrix1"/>
    <dgm:cxn modelId="{A9AEB782-CC3B-4C3E-980B-560887A06122}" type="presParOf" srcId="{52F5032D-0BBF-4340-98A2-3C3FC17A5297}" destId="{23F60E89-32E8-4994-BE38-350A1518488D}" srcOrd="4" destOrd="0" presId="urn:microsoft.com/office/officeart/2005/8/layout/matrix1"/>
    <dgm:cxn modelId="{547A62FB-7DD4-48B2-9DA1-327C62F8FDCA}" type="presParOf" srcId="{52F5032D-0BBF-4340-98A2-3C3FC17A5297}" destId="{DEF0AB9C-FC95-4A71-92DF-BBA1A63FAE44}" srcOrd="5" destOrd="0" presId="urn:microsoft.com/office/officeart/2005/8/layout/matrix1"/>
    <dgm:cxn modelId="{064E01F5-A3A4-4C77-B96C-82B1CC9D896C}" type="presParOf" srcId="{52F5032D-0BBF-4340-98A2-3C3FC17A5297}" destId="{7654404E-3D38-4D82-9119-AEF97FCE38D8}" srcOrd="6" destOrd="0" presId="urn:microsoft.com/office/officeart/2005/8/layout/matrix1"/>
    <dgm:cxn modelId="{C15851C8-241E-4FC8-A505-6BAB0BC9F5D7}" type="presParOf" srcId="{52F5032D-0BBF-4340-98A2-3C3FC17A5297}" destId="{B6A0E428-C4A9-447F-94F4-DB0DF5DC38B4}" srcOrd="7" destOrd="0" presId="urn:microsoft.com/office/officeart/2005/8/layout/matrix1"/>
    <dgm:cxn modelId="{958694DB-B490-4530-B931-9A8D60F007A0}" type="presParOf" srcId="{6ED5A7FF-609A-4526-B5A3-54D1E7EE5D31}" destId="{870C5F01-66A3-42E0-B216-CE8FF17573D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DA79C3-5504-49A5-95DE-89C9115AA7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60D6801-624F-4354-85B3-3664057E66AB}">
      <dgm:prSet/>
      <dgm:spPr/>
      <dgm:t>
        <a:bodyPr/>
        <a:lstStyle/>
        <a:p>
          <a:pPr algn="ctr" rtl="0"/>
          <a:r>
            <a:rPr lang="hr-HR" dirty="0">
              <a:solidFill>
                <a:schemeClr val="tx1"/>
              </a:solidFill>
            </a:rPr>
            <a:t>Ipak do kraja ožujka i okončanja operativnih djelovanja na širem području zadarskog zaleđa, junački napadi i obrane, zanosi, odlučnost u oslobođenju domovine nažalost nisu prošli bez žrtava:</a:t>
          </a:r>
        </a:p>
      </dgm:t>
    </dgm:pt>
    <dgm:pt modelId="{99A1FA28-CB1C-4BF9-8DB8-00641F4F7723}" type="parTrans" cxnId="{C1859F56-DBA7-4ABB-8866-872E8ECD4230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8664FC9A-B056-461F-9CD8-360BE467CF52}" type="sibTrans" cxnId="{C1859F56-DBA7-4ABB-8866-872E8ECD4230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776712EA-1C48-4701-B9A1-BBD30F400A2E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pPr algn="ctr" rtl="0"/>
          <a:r>
            <a:rPr lang="hr-HR" b="1" dirty="0">
              <a:solidFill>
                <a:schemeClr val="tx1"/>
              </a:solidFill>
            </a:rPr>
            <a:t>127</a:t>
          </a:r>
          <a:r>
            <a:rPr lang="hr-HR" dirty="0">
              <a:solidFill>
                <a:schemeClr val="tx1"/>
              </a:solidFill>
            </a:rPr>
            <a:t> hrvatskih vitezova položilo je živote za svoju Hrvatsku, a ranjeno ih je </a:t>
          </a:r>
          <a:r>
            <a:rPr lang="hr-HR" b="1" dirty="0">
              <a:solidFill>
                <a:schemeClr val="tx1"/>
              </a:solidFill>
            </a:rPr>
            <a:t>158</a:t>
          </a:r>
          <a:r>
            <a:rPr lang="hr-HR" dirty="0">
              <a:solidFill>
                <a:schemeClr val="tx1"/>
              </a:solidFill>
            </a:rPr>
            <a:t>.</a:t>
          </a:r>
        </a:p>
      </dgm:t>
    </dgm:pt>
    <dgm:pt modelId="{1852DEFC-0BB2-4343-967E-07248F873470}" type="parTrans" cxnId="{88E0E42F-5E46-4877-9389-DB9E23B511A6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8E9F2CFD-E0BA-474C-89D2-87D172B4CD3A}" type="sibTrans" cxnId="{88E0E42F-5E46-4877-9389-DB9E23B511A6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E53094B0-5267-493E-8CAD-CD8A22D1D180}" type="pres">
      <dgm:prSet presAssocID="{F5DA79C3-5504-49A5-95DE-89C9115AA7A0}" presName="linear" presStyleCnt="0">
        <dgm:presLayoutVars>
          <dgm:animLvl val="lvl"/>
          <dgm:resizeHandles val="exact"/>
        </dgm:presLayoutVars>
      </dgm:prSet>
      <dgm:spPr/>
    </dgm:pt>
    <dgm:pt modelId="{D6A8DD02-F6AD-44F1-939F-71326DA90474}" type="pres">
      <dgm:prSet presAssocID="{F60D6801-624F-4354-85B3-3664057E66AB}" presName="parentText" presStyleLbl="node1" presStyleIdx="0" presStyleCnt="2" custScaleY="214147">
        <dgm:presLayoutVars>
          <dgm:chMax val="0"/>
          <dgm:bulletEnabled val="1"/>
        </dgm:presLayoutVars>
      </dgm:prSet>
      <dgm:spPr/>
    </dgm:pt>
    <dgm:pt modelId="{4B354B42-34CB-4170-B65A-4616D97899D4}" type="pres">
      <dgm:prSet presAssocID="{8664FC9A-B056-461F-9CD8-360BE467CF52}" presName="spacer" presStyleCnt="0"/>
      <dgm:spPr/>
    </dgm:pt>
    <dgm:pt modelId="{9908363F-9A26-4A7D-BBAD-31FF508C259B}" type="pres">
      <dgm:prSet presAssocID="{776712EA-1C48-4701-B9A1-BBD30F400A2E}" presName="parentText" presStyleLbl="node1" presStyleIdx="1" presStyleCnt="2" custScaleY="123196" custLinFactNeighborX="1657" custLinFactNeighborY="12564">
        <dgm:presLayoutVars>
          <dgm:chMax val="0"/>
          <dgm:bulletEnabled val="1"/>
        </dgm:presLayoutVars>
      </dgm:prSet>
      <dgm:spPr/>
    </dgm:pt>
  </dgm:ptLst>
  <dgm:cxnLst>
    <dgm:cxn modelId="{2EFFB115-A6AC-4FC2-9C35-AA648085F901}" type="presOf" srcId="{776712EA-1C48-4701-B9A1-BBD30F400A2E}" destId="{9908363F-9A26-4A7D-BBAD-31FF508C259B}" srcOrd="0" destOrd="0" presId="urn:microsoft.com/office/officeart/2005/8/layout/vList2"/>
    <dgm:cxn modelId="{88E0E42F-5E46-4877-9389-DB9E23B511A6}" srcId="{F5DA79C3-5504-49A5-95DE-89C9115AA7A0}" destId="{776712EA-1C48-4701-B9A1-BBD30F400A2E}" srcOrd="1" destOrd="0" parTransId="{1852DEFC-0BB2-4343-967E-07248F873470}" sibTransId="{8E9F2CFD-E0BA-474C-89D2-87D172B4CD3A}"/>
    <dgm:cxn modelId="{FE875E46-A0D9-44FD-81B9-15C35B999516}" type="presOf" srcId="{F5DA79C3-5504-49A5-95DE-89C9115AA7A0}" destId="{E53094B0-5267-493E-8CAD-CD8A22D1D180}" srcOrd="0" destOrd="0" presId="urn:microsoft.com/office/officeart/2005/8/layout/vList2"/>
    <dgm:cxn modelId="{C1859F56-DBA7-4ABB-8866-872E8ECD4230}" srcId="{F5DA79C3-5504-49A5-95DE-89C9115AA7A0}" destId="{F60D6801-624F-4354-85B3-3664057E66AB}" srcOrd="0" destOrd="0" parTransId="{99A1FA28-CB1C-4BF9-8DB8-00641F4F7723}" sibTransId="{8664FC9A-B056-461F-9CD8-360BE467CF52}"/>
    <dgm:cxn modelId="{17BBECA8-59D8-478F-9518-8350320952CB}" type="presOf" srcId="{F60D6801-624F-4354-85B3-3664057E66AB}" destId="{D6A8DD02-F6AD-44F1-939F-71326DA90474}" srcOrd="0" destOrd="0" presId="urn:microsoft.com/office/officeart/2005/8/layout/vList2"/>
    <dgm:cxn modelId="{3DD86F68-BB54-42F9-AB52-A2A8B32FF18B}" type="presParOf" srcId="{E53094B0-5267-493E-8CAD-CD8A22D1D180}" destId="{D6A8DD02-F6AD-44F1-939F-71326DA90474}" srcOrd="0" destOrd="0" presId="urn:microsoft.com/office/officeart/2005/8/layout/vList2"/>
    <dgm:cxn modelId="{B0DDE10A-127B-4FC4-8568-0DCE7655DF2C}" type="presParOf" srcId="{E53094B0-5267-493E-8CAD-CD8A22D1D180}" destId="{4B354B42-34CB-4170-B65A-4616D97899D4}" srcOrd="1" destOrd="0" presId="urn:microsoft.com/office/officeart/2005/8/layout/vList2"/>
    <dgm:cxn modelId="{6D60359E-0806-48D9-B8D2-DBF86C3DD4A4}" type="presParOf" srcId="{E53094B0-5267-493E-8CAD-CD8A22D1D180}" destId="{9908363F-9A26-4A7D-BBAD-31FF508C259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2DC3BB0-D7D0-4043-B12D-3527243B50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2928D554-E45F-4C60-B74E-7A70B17E17E8}">
      <dgm:prSet/>
      <dgm:spPr/>
      <dgm:t>
        <a:bodyPr/>
        <a:lstStyle/>
        <a:p>
          <a:pPr rtl="0"/>
          <a:r>
            <a:rPr lang="hr-HR" b="1" baseline="0" dirty="0">
              <a:solidFill>
                <a:schemeClr val="tx1"/>
              </a:solidFill>
            </a:rPr>
            <a:t>U akciji Maslenica neprijatelj je doživio prvi veći poraz u nizu onih koji će uslijediti do njihovog potpunog sloma</a:t>
          </a:r>
          <a:endParaRPr lang="hr-HR" b="1" dirty="0">
            <a:solidFill>
              <a:schemeClr val="tx1"/>
            </a:solidFill>
          </a:endParaRPr>
        </a:p>
      </dgm:t>
    </dgm:pt>
    <dgm:pt modelId="{8CC97F9D-F305-4BC5-9043-E751F1CAC7B4}" type="parTrans" cxnId="{52624430-1496-4409-8A05-BAAE6172C4CD}">
      <dgm:prSet/>
      <dgm:spPr/>
      <dgm:t>
        <a:bodyPr/>
        <a:lstStyle/>
        <a:p>
          <a:endParaRPr lang="hr-HR"/>
        </a:p>
      </dgm:t>
    </dgm:pt>
    <dgm:pt modelId="{8A910823-1C8F-4299-A08C-6AD5DBC4BDB9}" type="sibTrans" cxnId="{52624430-1496-4409-8A05-BAAE6172C4CD}">
      <dgm:prSet/>
      <dgm:spPr/>
      <dgm:t>
        <a:bodyPr/>
        <a:lstStyle/>
        <a:p>
          <a:endParaRPr lang="hr-HR"/>
        </a:p>
      </dgm:t>
    </dgm:pt>
    <dgm:pt modelId="{526A923E-68D2-4FD7-B616-20E7C3F8A49F}">
      <dgm:prSet/>
      <dgm:spPr/>
      <dgm:t>
        <a:bodyPr/>
        <a:lstStyle/>
        <a:p>
          <a:pPr rtl="0"/>
          <a:r>
            <a:rPr lang="hr-HR" b="1" baseline="0" dirty="0">
              <a:solidFill>
                <a:schemeClr val="tx1"/>
              </a:solidFill>
            </a:rPr>
            <a:t>Hrvatski sjever i jug ponovno su povezani, pontonski most izgrađen je nedaleko od srušenog mosta i osigurao je ponovno prometovanje Novigradskim </a:t>
          </a:r>
          <a:r>
            <a:rPr lang="hr-HR" b="1" baseline="0" dirty="0" err="1">
              <a:solidFill>
                <a:schemeClr val="tx1"/>
              </a:solidFill>
            </a:rPr>
            <a:t>ždrilom</a:t>
          </a:r>
          <a:r>
            <a:rPr lang="hr-HR" b="1" baseline="0" dirty="0">
              <a:solidFill>
                <a:schemeClr val="tx1"/>
              </a:solidFill>
            </a:rPr>
            <a:t> do izgradnje novog Masleničkog mosta</a:t>
          </a:r>
          <a:endParaRPr lang="hr-HR" b="1" dirty="0">
            <a:solidFill>
              <a:schemeClr val="tx1"/>
            </a:solidFill>
          </a:endParaRPr>
        </a:p>
      </dgm:t>
    </dgm:pt>
    <dgm:pt modelId="{D7402B4F-D441-49A1-AAA9-5A977A0218EB}" type="parTrans" cxnId="{4F903A09-EFF0-4951-A841-821193C3998A}">
      <dgm:prSet/>
      <dgm:spPr/>
      <dgm:t>
        <a:bodyPr/>
        <a:lstStyle/>
        <a:p>
          <a:endParaRPr lang="hr-HR"/>
        </a:p>
      </dgm:t>
    </dgm:pt>
    <dgm:pt modelId="{4D7E5D19-44C0-4A40-9644-E313A6331ACF}" type="sibTrans" cxnId="{4F903A09-EFF0-4951-A841-821193C3998A}">
      <dgm:prSet/>
      <dgm:spPr/>
      <dgm:t>
        <a:bodyPr/>
        <a:lstStyle/>
        <a:p>
          <a:endParaRPr lang="hr-HR"/>
        </a:p>
      </dgm:t>
    </dgm:pt>
    <dgm:pt modelId="{95F064D5-FFEB-4981-8BED-3A7263397020}">
      <dgm:prSet/>
      <dgm:spPr/>
      <dgm:t>
        <a:bodyPr/>
        <a:lstStyle/>
        <a:p>
          <a:pPr rtl="0"/>
          <a:r>
            <a:rPr lang="hr-HR" b="1" baseline="0" dirty="0">
              <a:solidFill>
                <a:schemeClr val="tx1"/>
              </a:solidFill>
            </a:rPr>
            <a:t>Hrvatskom narodu vraćena je nada i dostojanstvo, no ono što je možda bilo najvažnije je da je to bio početak stvaranja vojne sile spremne donijeti slobodu cijeloj Hrvatskoj. </a:t>
          </a:r>
          <a:endParaRPr lang="hr-HR" b="1" dirty="0">
            <a:solidFill>
              <a:schemeClr val="tx1"/>
            </a:solidFill>
          </a:endParaRPr>
        </a:p>
      </dgm:t>
    </dgm:pt>
    <dgm:pt modelId="{C8D7B85B-59C5-4501-ACCD-D6C23A652342}" type="parTrans" cxnId="{50F3C583-70C6-4827-844D-5124DC0E1728}">
      <dgm:prSet/>
      <dgm:spPr/>
      <dgm:t>
        <a:bodyPr/>
        <a:lstStyle/>
        <a:p>
          <a:endParaRPr lang="hr-HR"/>
        </a:p>
      </dgm:t>
    </dgm:pt>
    <dgm:pt modelId="{87FA367B-7064-4DFC-839A-C5297CA14383}" type="sibTrans" cxnId="{50F3C583-70C6-4827-844D-5124DC0E1728}">
      <dgm:prSet/>
      <dgm:spPr/>
      <dgm:t>
        <a:bodyPr/>
        <a:lstStyle/>
        <a:p>
          <a:endParaRPr lang="hr-HR"/>
        </a:p>
      </dgm:t>
    </dgm:pt>
    <dgm:pt modelId="{26528644-5AD6-45C5-9BB2-93C71DBF2C32}" type="pres">
      <dgm:prSet presAssocID="{F2DC3BB0-D7D0-4043-B12D-3527243B5022}" presName="Name0" presStyleCnt="0">
        <dgm:presLayoutVars>
          <dgm:dir/>
          <dgm:animLvl val="lvl"/>
          <dgm:resizeHandles val="exact"/>
        </dgm:presLayoutVars>
      </dgm:prSet>
      <dgm:spPr/>
    </dgm:pt>
    <dgm:pt modelId="{D9071D34-BFB7-4B17-B5F9-B58733E97122}" type="pres">
      <dgm:prSet presAssocID="{2928D554-E45F-4C60-B74E-7A70B17E17E8}" presName="linNode" presStyleCnt="0"/>
      <dgm:spPr/>
    </dgm:pt>
    <dgm:pt modelId="{05F06312-BBF4-4608-8722-B0F74A1AD7DB}" type="pres">
      <dgm:prSet presAssocID="{2928D554-E45F-4C60-B74E-7A70B17E17E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D7191CA-CDF8-4788-B54C-08EF538084C7}" type="pres">
      <dgm:prSet presAssocID="{8A910823-1C8F-4299-A08C-6AD5DBC4BDB9}" presName="sp" presStyleCnt="0"/>
      <dgm:spPr/>
    </dgm:pt>
    <dgm:pt modelId="{F89723BE-FC63-45FC-9418-645F20D7A657}" type="pres">
      <dgm:prSet presAssocID="{526A923E-68D2-4FD7-B616-20E7C3F8A49F}" presName="linNode" presStyleCnt="0"/>
      <dgm:spPr/>
    </dgm:pt>
    <dgm:pt modelId="{1A36B769-E34C-4BC2-8E90-99D369E9FFD8}" type="pres">
      <dgm:prSet presAssocID="{526A923E-68D2-4FD7-B616-20E7C3F8A49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3DC8863-C2E2-4135-A54E-2262A6CAF1C0}" type="pres">
      <dgm:prSet presAssocID="{4D7E5D19-44C0-4A40-9644-E313A6331ACF}" presName="sp" presStyleCnt="0"/>
      <dgm:spPr/>
    </dgm:pt>
    <dgm:pt modelId="{32505B25-21CF-4103-8596-B4FC8C9F1FA2}" type="pres">
      <dgm:prSet presAssocID="{95F064D5-FFEB-4981-8BED-3A7263397020}" presName="linNode" presStyleCnt="0"/>
      <dgm:spPr/>
    </dgm:pt>
    <dgm:pt modelId="{AF08D32E-E781-4872-B5B7-9ECA718A2D99}" type="pres">
      <dgm:prSet presAssocID="{95F064D5-FFEB-4981-8BED-3A7263397020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16BCF204-C338-4A7A-B56A-5D860534E218}" type="presOf" srcId="{526A923E-68D2-4FD7-B616-20E7C3F8A49F}" destId="{1A36B769-E34C-4BC2-8E90-99D369E9FFD8}" srcOrd="0" destOrd="0" presId="urn:microsoft.com/office/officeart/2005/8/layout/vList5"/>
    <dgm:cxn modelId="{4F903A09-EFF0-4951-A841-821193C3998A}" srcId="{F2DC3BB0-D7D0-4043-B12D-3527243B5022}" destId="{526A923E-68D2-4FD7-B616-20E7C3F8A49F}" srcOrd="1" destOrd="0" parTransId="{D7402B4F-D441-49A1-AAA9-5A977A0218EB}" sibTransId="{4D7E5D19-44C0-4A40-9644-E313A6331ACF}"/>
    <dgm:cxn modelId="{52624430-1496-4409-8A05-BAAE6172C4CD}" srcId="{F2DC3BB0-D7D0-4043-B12D-3527243B5022}" destId="{2928D554-E45F-4C60-B74E-7A70B17E17E8}" srcOrd="0" destOrd="0" parTransId="{8CC97F9D-F305-4BC5-9043-E751F1CAC7B4}" sibTransId="{8A910823-1C8F-4299-A08C-6AD5DBC4BDB9}"/>
    <dgm:cxn modelId="{DD0EF232-F976-4163-A34E-9241E7E42873}" type="presOf" srcId="{2928D554-E45F-4C60-B74E-7A70B17E17E8}" destId="{05F06312-BBF4-4608-8722-B0F74A1AD7DB}" srcOrd="0" destOrd="0" presId="urn:microsoft.com/office/officeart/2005/8/layout/vList5"/>
    <dgm:cxn modelId="{50F3C583-70C6-4827-844D-5124DC0E1728}" srcId="{F2DC3BB0-D7D0-4043-B12D-3527243B5022}" destId="{95F064D5-FFEB-4981-8BED-3A7263397020}" srcOrd="2" destOrd="0" parTransId="{C8D7B85B-59C5-4501-ACCD-D6C23A652342}" sibTransId="{87FA367B-7064-4DFC-839A-C5297CA14383}"/>
    <dgm:cxn modelId="{E5B54D9F-5ABD-4383-914C-3AA535A2B7B6}" type="presOf" srcId="{F2DC3BB0-D7D0-4043-B12D-3527243B5022}" destId="{26528644-5AD6-45C5-9BB2-93C71DBF2C32}" srcOrd="0" destOrd="0" presId="urn:microsoft.com/office/officeart/2005/8/layout/vList5"/>
    <dgm:cxn modelId="{8A7A52A2-41B0-4C5F-A09D-AEF25065A38B}" type="presOf" srcId="{95F064D5-FFEB-4981-8BED-3A7263397020}" destId="{AF08D32E-E781-4872-B5B7-9ECA718A2D99}" srcOrd="0" destOrd="0" presId="urn:microsoft.com/office/officeart/2005/8/layout/vList5"/>
    <dgm:cxn modelId="{314B1AB7-373B-4FB6-B106-B00F40CA9897}" type="presParOf" srcId="{26528644-5AD6-45C5-9BB2-93C71DBF2C32}" destId="{D9071D34-BFB7-4B17-B5F9-B58733E97122}" srcOrd="0" destOrd="0" presId="urn:microsoft.com/office/officeart/2005/8/layout/vList5"/>
    <dgm:cxn modelId="{CAF53729-CD92-47E6-B537-AC3F3C89003B}" type="presParOf" srcId="{D9071D34-BFB7-4B17-B5F9-B58733E97122}" destId="{05F06312-BBF4-4608-8722-B0F74A1AD7DB}" srcOrd="0" destOrd="0" presId="urn:microsoft.com/office/officeart/2005/8/layout/vList5"/>
    <dgm:cxn modelId="{05A807AA-0251-451E-A950-480AD55221E5}" type="presParOf" srcId="{26528644-5AD6-45C5-9BB2-93C71DBF2C32}" destId="{DD7191CA-CDF8-4788-B54C-08EF538084C7}" srcOrd="1" destOrd="0" presId="urn:microsoft.com/office/officeart/2005/8/layout/vList5"/>
    <dgm:cxn modelId="{BD193FBF-853F-4C65-865B-FCC2E2143F07}" type="presParOf" srcId="{26528644-5AD6-45C5-9BB2-93C71DBF2C32}" destId="{F89723BE-FC63-45FC-9418-645F20D7A657}" srcOrd="2" destOrd="0" presId="urn:microsoft.com/office/officeart/2005/8/layout/vList5"/>
    <dgm:cxn modelId="{6386168C-F92A-4616-AEFA-8EDC6900A0D1}" type="presParOf" srcId="{F89723BE-FC63-45FC-9418-645F20D7A657}" destId="{1A36B769-E34C-4BC2-8E90-99D369E9FFD8}" srcOrd="0" destOrd="0" presId="urn:microsoft.com/office/officeart/2005/8/layout/vList5"/>
    <dgm:cxn modelId="{429687DA-8832-4804-AF5B-D62E50D0A491}" type="presParOf" srcId="{26528644-5AD6-45C5-9BB2-93C71DBF2C32}" destId="{B3DC8863-C2E2-4135-A54E-2262A6CAF1C0}" srcOrd="3" destOrd="0" presId="urn:microsoft.com/office/officeart/2005/8/layout/vList5"/>
    <dgm:cxn modelId="{22629582-4EFD-42D7-8C7A-8132159D1C3F}" type="presParOf" srcId="{26528644-5AD6-45C5-9BB2-93C71DBF2C32}" destId="{32505B25-21CF-4103-8596-B4FC8C9F1FA2}" srcOrd="4" destOrd="0" presId="urn:microsoft.com/office/officeart/2005/8/layout/vList5"/>
    <dgm:cxn modelId="{7796F36D-1BE3-4CB0-A5D4-FE962E50D4F5}" type="presParOf" srcId="{32505B25-21CF-4103-8596-B4FC8C9F1FA2}" destId="{AF08D32E-E781-4872-B5B7-9ECA718A2D9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56F6C63-A904-4150-8392-FCE65590F41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DD1D14B-C145-4327-A7BC-81F3668BB339}">
      <dgm:prSet custT="1"/>
      <dgm:spPr/>
      <dgm:t>
        <a:bodyPr/>
        <a:lstStyle/>
        <a:p>
          <a:pPr rtl="0"/>
          <a:r>
            <a:rPr lang="hr-HR" sz="1600" dirty="0"/>
            <a:t>“Operacija Maslenica pokazala je i nama i svijetu što može zajedništvo hrvatskog čovjeka i hrvatskog vojnika, što znači odlučnost, čast i kako izgleda pobjednički hrvatski duh,” rekao je ministar </a:t>
          </a:r>
          <a:r>
            <a:rPr lang="hr-HR" sz="1600" b="1" dirty="0"/>
            <a:t>Damir </a:t>
          </a:r>
          <a:r>
            <a:rPr lang="hr-HR" sz="1600" b="1" dirty="0" err="1"/>
            <a:t>Krstičević</a:t>
          </a:r>
          <a:r>
            <a:rPr lang="hr-HR" sz="1600" b="1" dirty="0"/>
            <a:t> </a:t>
          </a:r>
          <a:r>
            <a:rPr lang="hr-HR" sz="1600" dirty="0"/>
            <a:t>te pozvao sve da u tom pobjedničkom duhu nastavimo i dalje…</a:t>
          </a:r>
        </a:p>
      </dgm:t>
    </dgm:pt>
    <dgm:pt modelId="{D1E8D721-5AFD-4AED-A907-50D95121E0E9}" type="parTrans" cxnId="{15764E60-C9DB-49E2-8F54-54CDA691559C}">
      <dgm:prSet/>
      <dgm:spPr/>
      <dgm:t>
        <a:bodyPr/>
        <a:lstStyle/>
        <a:p>
          <a:endParaRPr lang="hr-HR"/>
        </a:p>
      </dgm:t>
    </dgm:pt>
    <dgm:pt modelId="{3BE75516-CE5D-46D8-B6A4-569388898D55}" type="sibTrans" cxnId="{15764E60-C9DB-49E2-8F54-54CDA691559C}">
      <dgm:prSet/>
      <dgm:spPr/>
      <dgm:t>
        <a:bodyPr/>
        <a:lstStyle/>
        <a:p>
          <a:endParaRPr lang="hr-HR"/>
        </a:p>
      </dgm:t>
    </dgm:pt>
    <dgm:pt modelId="{A452B9ED-B576-4F3A-AFF3-9A8290D64550}" type="pres">
      <dgm:prSet presAssocID="{756F6C63-A904-4150-8392-FCE65590F415}" presName="compositeShape" presStyleCnt="0">
        <dgm:presLayoutVars>
          <dgm:chMax val="7"/>
          <dgm:dir/>
          <dgm:resizeHandles val="exact"/>
        </dgm:presLayoutVars>
      </dgm:prSet>
      <dgm:spPr/>
    </dgm:pt>
    <dgm:pt modelId="{3BAE96B5-C359-4F49-ACB0-D7424BB38013}" type="pres">
      <dgm:prSet presAssocID="{0DD1D14B-C145-4327-A7BC-81F3668BB339}" presName="circ1TxSh" presStyleLbl="vennNode1" presStyleIdx="0" presStyleCnt="1" custAng="20742348" custScaleX="225025" custLinFactNeighborX="-28008" custLinFactNeighborY="1959"/>
      <dgm:spPr/>
    </dgm:pt>
  </dgm:ptLst>
  <dgm:cxnLst>
    <dgm:cxn modelId="{FA23785E-C887-4D55-80BA-703EC4FA88F1}" type="presOf" srcId="{756F6C63-A904-4150-8392-FCE65590F415}" destId="{A452B9ED-B576-4F3A-AFF3-9A8290D64550}" srcOrd="0" destOrd="0" presId="urn:microsoft.com/office/officeart/2005/8/layout/venn1"/>
    <dgm:cxn modelId="{15764E60-C9DB-49E2-8F54-54CDA691559C}" srcId="{756F6C63-A904-4150-8392-FCE65590F415}" destId="{0DD1D14B-C145-4327-A7BC-81F3668BB339}" srcOrd="0" destOrd="0" parTransId="{D1E8D721-5AFD-4AED-A907-50D95121E0E9}" sibTransId="{3BE75516-CE5D-46D8-B6A4-569388898D55}"/>
    <dgm:cxn modelId="{D7EB63C2-685E-4F4B-A3D7-01B388C2D8E2}" type="presOf" srcId="{0DD1D14B-C145-4327-A7BC-81F3668BB339}" destId="{3BAE96B5-C359-4F49-ACB0-D7424BB38013}" srcOrd="0" destOrd="0" presId="urn:microsoft.com/office/officeart/2005/8/layout/venn1"/>
    <dgm:cxn modelId="{2FBAF4CD-00A4-42AB-8E5C-E83F25915903}" type="presParOf" srcId="{A452B9ED-B576-4F3A-AFF3-9A8290D64550}" destId="{3BAE96B5-C359-4F49-ACB0-D7424BB3801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4BA8852-8B7C-4CC5-8469-F9862566BA7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98E493C-8BEF-440C-9CDF-1C515CE544E3}">
      <dgm:prSet custT="1"/>
      <dgm:spPr/>
      <dgm:t>
        <a:bodyPr/>
        <a:lstStyle/>
        <a:p>
          <a:pPr rtl="0"/>
          <a:r>
            <a:rPr lang="hr-HR" sz="1600" dirty="0"/>
            <a:t>“Operacijom Maslenica pokazali smo da razina organiziranosti i opremljenosti Hrvatske vojske omogućuje izvođenje kompleksnih vojnih operacija, da sami možemo riješiti problem okupiranih teritorija, te smo našim braniteljima i cijelom hrvatskom narodu osnažili vjeru u pobjednički karakter Hrvatske vojske. Maslenica je bila potvrda da je Hrvatska vojska izrasla u silu sposobnu za oslobađanje zemlje,” rekao je ministar </a:t>
          </a:r>
          <a:r>
            <a:rPr lang="hr-HR" sz="1600" dirty="0" err="1"/>
            <a:t>Krstičević</a:t>
          </a:r>
          <a:r>
            <a:rPr lang="hr-HR" sz="1600" dirty="0"/>
            <a:t>.</a:t>
          </a:r>
        </a:p>
      </dgm:t>
    </dgm:pt>
    <dgm:pt modelId="{905DFCDB-8A0A-4EAC-878B-0D417E0FEC6E}" type="parTrans" cxnId="{DB4D28F4-9EC3-4203-80A9-434F2020EF71}">
      <dgm:prSet/>
      <dgm:spPr/>
      <dgm:t>
        <a:bodyPr/>
        <a:lstStyle/>
        <a:p>
          <a:endParaRPr lang="hr-HR"/>
        </a:p>
      </dgm:t>
    </dgm:pt>
    <dgm:pt modelId="{1AA4FBD3-2015-4D96-A6E4-EB579D721F75}" type="sibTrans" cxnId="{DB4D28F4-9EC3-4203-80A9-434F2020EF71}">
      <dgm:prSet/>
      <dgm:spPr/>
      <dgm:t>
        <a:bodyPr/>
        <a:lstStyle/>
        <a:p>
          <a:endParaRPr lang="hr-HR"/>
        </a:p>
      </dgm:t>
    </dgm:pt>
    <dgm:pt modelId="{B742EA3A-CC4B-4DA4-AC80-9568377FB5D0}" type="pres">
      <dgm:prSet presAssocID="{E4BA8852-8B7C-4CC5-8469-F9862566BA7C}" presName="compositeShape" presStyleCnt="0">
        <dgm:presLayoutVars>
          <dgm:chMax val="7"/>
          <dgm:dir/>
          <dgm:resizeHandles val="exact"/>
        </dgm:presLayoutVars>
      </dgm:prSet>
      <dgm:spPr/>
    </dgm:pt>
    <dgm:pt modelId="{5D20CA0C-AC8F-4469-8AB3-551913862610}" type="pres">
      <dgm:prSet presAssocID="{898E493C-8BEF-440C-9CDF-1C515CE544E3}" presName="circ1TxSh" presStyleLbl="vennNode1" presStyleIdx="0" presStyleCnt="1" custAng="20723322" custScaleX="219064" custLinFactNeighborX="13699" custLinFactNeighborY="-3466"/>
      <dgm:spPr/>
    </dgm:pt>
  </dgm:ptLst>
  <dgm:cxnLst>
    <dgm:cxn modelId="{64A53F01-7DC2-41D3-BB8D-10D298279A1E}" type="presOf" srcId="{E4BA8852-8B7C-4CC5-8469-F9862566BA7C}" destId="{B742EA3A-CC4B-4DA4-AC80-9568377FB5D0}" srcOrd="0" destOrd="0" presId="urn:microsoft.com/office/officeart/2005/8/layout/venn1"/>
    <dgm:cxn modelId="{60E93FF2-2AF4-4D17-9F86-EE0ABA4FFEEA}" type="presOf" srcId="{898E493C-8BEF-440C-9CDF-1C515CE544E3}" destId="{5D20CA0C-AC8F-4469-8AB3-551913862610}" srcOrd="0" destOrd="0" presId="urn:microsoft.com/office/officeart/2005/8/layout/venn1"/>
    <dgm:cxn modelId="{DB4D28F4-9EC3-4203-80A9-434F2020EF71}" srcId="{E4BA8852-8B7C-4CC5-8469-F9862566BA7C}" destId="{898E493C-8BEF-440C-9CDF-1C515CE544E3}" srcOrd="0" destOrd="0" parTransId="{905DFCDB-8A0A-4EAC-878B-0D417E0FEC6E}" sibTransId="{1AA4FBD3-2015-4D96-A6E4-EB579D721F75}"/>
    <dgm:cxn modelId="{7B7AA44E-A65F-4AA2-A703-E8B0293FAE06}" type="presParOf" srcId="{B742EA3A-CC4B-4DA4-AC80-9568377FB5D0}" destId="{5D20CA0C-AC8F-4469-8AB3-55191386261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74C9FC8-5B48-448D-AF4D-39C8BD1E5E7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9BC55E8-F468-4113-B91F-82BE0C80C40B}">
      <dgm:prSet custT="1"/>
      <dgm:spPr/>
      <dgm:t>
        <a:bodyPr/>
        <a:lstStyle/>
        <a:p>
          <a:pPr rtl="0"/>
          <a:r>
            <a:rPr lang="hr-HR" sz="1600" dirty="0"/>
            <a:t>Izaslanik Predsjednice RH </a:t>
          </a:r>
          <a:r>
            <a:rPr lang="hr-HR" sz="1600" b="1" dirty="0"/>
            <a:t>Ante </a:t>
          </a:r>
          <a:r>
            <a:rPr lang="hr-HR" sz="1600" b="1" dirty="0" err="1"/>
            <a:t>Deur</a:t>
          </a:r>
          <a:r>
            <a:rPr lang="hr-HR" sz="1600" b="1" dirty="0"/>
            <a:t> </a:t>
          </a:r>
          <a:r>
            <a:rPr lang="hr-HR" sz="1600" dirty="0"/>
            <a:t>rekao je kako je vrijeme u kojem je provedena operacija Maslenica bilo vrijeme ponosa, tuge, ali i hrabrosti generacije koja je ostvarila povijesne hrvatske težnje. “Mi kao svjedoci tog vremena moramo prenositi istinu o Domovinskom ratu i istinu o snazi naše pobjedničke vojske.”.</a:t>
          </a:r>
        </a:p>
      </dgm:t>
    </dgm:pt>
    <dgm:pt modelId="{0F925822-D2C4-409B-A47D-3233107E4385}" type="parTrans" cxnId="{C6D2927F-505C-4990-A7B3-3AD7102A64EF}">
      <dgm:prSet/>
      <dgm:spPr/>
      <dgm:t>
        <a:bodyPr/>
        <a:lstStyle/>
        <a:p>
          <a:endParaRPr lang="hr-HR"/>
        </a:p>
      </dgm:t>
    </dgm:pt>
    <dgm:pt modelId="{3BD4DE6C-4B6A-43A7-8010-FC4ED14B12C0}" type="sibTrans" cxnId="{C6D2927F-505C-4990-A7B3-3AD7102A64EF}">
      <dgm:prSet/>
      <dgm:spPr/>
      <dgm:t>
        <a:bodyPr/>
        <a:lstStyle/>
        <a:p>
          <a:endParaRPr lang="hr-HR"/>
        </a:p>
      </dgm:t>
    </dgm:pt>
    <dgm:pt modelId="{6D909F52-1440-473E-8CE8-152BED8E3A57}" type="pres">
      <dgm:prSet presAssocID="{374C9FC8-5B48-448D-AF4D-39C8BD1E5E70}" presName="compositeShape" presStyleCnt="0">
        <dgm:presLayoutVars>
          <dgm:chMax val="7"/>
          <dgm:dir/>
          <dgm:resizeHandles val="exact"/>
        </dgm:presLayoutVars>
      </dgm:prSet>
      <dgm:spPr/>
    </dgm:pt>
    <dgm:pt modelId="{7733C97B-220B-499D-A713-1A46AC056212}" type="pres">
      <dgm:prSet presAssocID="{69BC55E8-F468-4113-B91F-82BE0C80C40B}" presName="circ1TxSh" presStyleLbl="vennNode1" presStyleIdx="0" presStyleCnt="1" custAng="902436" custScaleX="195121"/>
      <dgm:spPr/>
    </dgm:pt>
  </dgm:ptLst>
  <dgm:cxnLst>
    <dgm:cxn modelId="{74523119-B904-45A2-B2A3-DC24ADA84B75}" type="presOf" srcId="{69BC55E8-F468-4113-B91F-82BE0C80C40B}" destId="{7733C97B-220B-499D-A713-1A46AC056212}" srcOrd="0" destOrd="0" presId="urn:microsoft.com/office/officeart/2005/8/layout/venn1"/>
    <dgm:cxn modelId="{6D6E914D-135B-4537-BB0B-A3C78449D850}" type="presOf" srcId="{374C9FC8-5B48-448D-AF4D-39C8BD1E5E70}" destId="{6D909F52-1440-473E-8CE8-152BED8E3A57}" srcOrd="0" destOrd="0" presId="urn:microsoft.com/office/officeart/2005/8/layout/venn1"/>
    <dgm:cxn modelId="{C6D2927F-505C-4990-A7B3-3AD7102A64EF}" srcId="{374C9FC8-5B48-448D-AF4D-39C8BD1E5E70}" destId="{69BC55E8-F468-4113-B91F-82BE0C80C40B}" srcOrd="0" destOrd="0" parTransId="{0F925822-D2C4-409B-A47D-3233107E4385}" sibTransId="{3BD4DE6C-4B6A-43A7-8010-FC4ED14B12C0}"/>
    <dgm:cxn modelId="{1DA72BB6-0F74-4884-B7BA-862A6BD85522}" type="presParOf" srcId="{6D909F52-1440-473E-8CE8-152BED8E3A57}" destId="{7733C97B-220B-499D-A713-1A46AC05621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14C079-5BD0-451E-A5CA-E305B4A5CA0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AA7441C-A296-4545-954D-EE8E5CD5D606}">
      <dgm:prSet custT="1"/>
      <dgm:spPr/>
      <dgm:t>
        <a:bodyPr/>
        <a:lstStyle/>
        <a:p>
          <a:r>
            <a:rPr lang="hr-HR" sz="1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Operacija</a:t>
          </a:r>
          <a:r>
            <a:rPr lang="hr-HR" sz="18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Gusar</a:t>
          </a:r>
          <a:r>
            <a:rPr lang="hr-HR" sz="18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popularno poznata i kao </a:t>
          </a:r>
          <a:r>
            <a:rPr lang="hr-HR" sz="1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operacija Maslenica</a:t>
          </a:r>
          <a:r>
            <a:rPr lang="hr-HR" sz="18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oslobodilačka je operacija Oružanih snaga Republike Hrvatske i pripadnika Ministarstva unutarnjih poslova RH, protiv vojnih snaga Republike Srpske Krajine</a:t>
          </a:r>
          <a:r>
            <a:rPr lang="hr-HR" sz="15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B9CC24D-93F2-4C66-98DD-69D37EB65625}" type="parTrans" cxnId="{D5F69AD9-884D-4983-BF6C-AF6D736C4787}">
      <dgm:prSet/>
      <dgm:spPr/>
      <dgm:t>
        <a:bodyPr/>
        <a:lstStyle/>
        <a:p>
          <a:endParaRPr lang="hr-HR"/>
        </a:p>
      </dgm:t>
    </dgm:pt>
    <dgm:pt modelId="{78DEF631-2978-4C74-B4BB-B229D08E0CFC}" type="sibTrans" cxnId="{D5F69AD9-884D-4983-BF6C-AF6D736C4787}">
      <dgm:prSet/>
      <dgm:spPr/>
      <dgm:t>
        <a:bodyPr/>
        <a:lstStyle/>
        <a:p>
          <a:endParaRPr lang="hr-HR"/>
        </a:p>
      </dgm:t>
    </dgm:pt>
    <dgm:pt modelId="{F11807EA-A2D9-4E87-A032-AD9087E34989}">
      <dgm:prSet custT="1"/>
      <dgm:spPr/>
      <dgm:t>
        <a:bodyPr/>
        <a:lstStyle/>
        <a:p>
          <a:r>
            <a:rPr lang="hr-HR" sz="18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Okupirano zadarsko zaleđe, Šibenik, Zadar i priobalje pod stalnom prijetnjom neprijateljskog topništva, presječen jedini cestovni pravac preko Masleničkog mosta koji je povezivao sjever i jug Hrvatske te nepristajanje na brojne mirovne inicijative neki su od razloga za poduzimanje prve veće i po mnogo čemu jedinstvene hrvatske vojno-redarstvene operacije u Domovinskom ratu.</a:t>
          </a:r>
        </a:p>
      </dgm:t>
    </dgm:pt>
    <dgm:pt modelId="{980CFCF8-DAD4-48D6-9EA6-A7E3DC95902A}" type="parTrans" cxnId="{CEE006BC-8FDA-47E5-99AD-05B3F3A025BE}">
      <dgm:prSet/>
      <dgm:spPr/>
      <dgm:t>
        <a:bodyPr/>
        <a:lstStyle/>
        <a:p>
          <a:endParaRPr lang="hr-HR"/>
        </a:p>
      </dgm:t>
    </dgm:pt>
    <dgm:pt modelId="{EF060239-967C-4989-B04C-72CFD885A8FD}" type="sibTrans" cxnId="{CEE006BC-8FDA-47E5-99AD-05B3F3A025BE}">
      <dgm:prSet/>
      <dgm:spPr/>
      <dgm:t>
        <a:bodyPr/>
        <a:lstStyle/>
        <a:p>
          <a:endParaRPr lang="hr-HR"/>
        </a:p>
      </dgm:t>
    </dgm:pt>
    <dgm:pt modelId="{110AA4BB-8BD4-4E08-9C73-EE1469F30C7E}" type="pres">
      <dgm:prSet presAssocID="{4814C079-5BD0-451E-A5CA-E305B4A5CA0B}" presName="compositeShape" presStyleCnt="0">
        <dgm:presLayoutVars>
          <dgm:chMax val="7"/>
          <dgm:dir/>
          <dgm:resizeHandles val="exact"/>
        </dgm:presLayoutVars>
      </dgm:prSet>
      <dgm:spPr/>
    </dgm:pt>
    <dgm:pt modelId="{CCDF1FDC-172F-4C09-B9D9-513B7C7F6CA6}" type="pres">
      <dgm:prSet presAssocID="{DAA7441C-A296-4545-954D-EE8E5CD5D606}" presName="circ1" presStyleLbl="vennNode1" presStyleIdx="0" presStyleCnt="2" custLinFactNeighborX="685"/>
      <dgm:spPr/>
    </dgm:pt>
    <dgm:pt modelId="{EEF2C1B3-76C1-487E-B95A-0479B8B76D6D}" type="pres">
      <dgm:prSet presAssocID="{DAA7441C-A296-4545-954D-EE8E5CD5D60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6AC4CE6-0BBF-44B4-AAD3-69CD50908F7D}" type="pres">
      <dgm:prSet presAssocID="{F11807EA-A2D9-4E87-A032-AD9087E34989}" presName="circ2" presStyleLbl="vennNode1" presStyleIdx="1" presStyleCnt="2" custScaleX="98312" custScaleY="96969"/>
      <dgm:spPr/>
    </dgm:pt>
    <dgm:pt modelId="{4F01537C-5A9A-4DAC-8E9D-BFA731BB9240}" type="pres">
      <dgm:prSet presAssocID="{F11807EA-A2D9-4E87-A032-AD9087E3498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C09EE01-46B9-46DE-92D1-1BC3B356FC46}" type="presOf" srcId="{4814C079-5BD0-451E-A5CA-E305B4A5CA0B}" destId="{110AA4BB-8BD4-4E08-9C73-EE1469F30C7E}" srcOrd="0" destOrd="0" presId="urn:microsoft.com/office/officeart/2005/8/layout/venn1"/>
    <dgm:cxn modelId="{756D3292-1FE2-44F5-85D6-48BD5EC8952A}" type="presOf" srcId="{F11807EA-A2D9-4E87-A032-AD9087E34989}" destId="{A6AC4CE6-0BBF-44B4-AAD3-69CD50908F7D}" srcOrd="0" destOrd="0" presId="urn:microsoft.com/office/officeart/2005/8/layout/venn1"/>
    <dgm:cxn modelId="{C9BDB49D-A056-4780-9A9E-D0A33AF09856}" type="presOf" srcId="{F11807EA-A2D9-4E87-A032-AD9087E34989}" destId="{4F01537C-5A9A-4DAC-8E9D-BFA731BB9240}" srcOrd="1" destOrd="0" presId="urn:microsoft.com/office/officeart/2005/8/layout/venn1"/>
    <dgm:cxn modelId="{21AA61A1-CC12-4379-8B1D-7C608AA6C86A}" type="presOf" srcId="{DAA7441C-A296-4545-954D-EE8E5CD5D606}" destId="{EEF2C1B3-76C1-487E-B95A-0479B8B76D6D}" srcOrd="1" destOrd="0" presId="urn:microsoft.com/office/officeart/2005/8/layout/venn1"/>
    <dgm:cxn modelId="{CEE006BC-8FDA-47E5-99AD-05B3F3A025BE}" srcId="{4814C079-5BD0-451E-A5CA-E305B4A5CA0B}" destId="{F11807EA-A2D9-4E87-A032-AD9087E34989}" srcOrd="1" destOrd="0" parTransId="{980CFCF8-DAD4-48D6-9EA6-A7E3DC95902A}" sibTransId="{EF060239-967C-4989-B04C-72CFD885A8FD}"/>
    <dgm:cxn modelId="{D5F69AD9-884D-4983-BF6C-AF6D736C4787}" srcId="{4814C079-5BD0-451E-A5CA-E305B4A5CA0B}" destId="{DAA7441C-A296-4545-954D-EE8E5CD5D606}" srcOrd="0" destOrd="0" parTransId="{BB9CC24D-93F2-4C66-98DD-69D37EB65625}" sibTransId="{78DEF631-2978-4C74-B4BB-B229D08E0CFC}"/>
    <dgm:cxn modelId="{24F810F4-9B0C-484D-A755-F22D64040EA4}" type="presOf" srcId="{DAA7441C-A296-4545-954D-EE8E5CD5D606}" destId="{CCDF1FDC-172F-4C09-B9D9-513B7C7F6CA6}" srcOrd="0" destOrd="0" presId="urn:microsoft.com/office/officeart/2005/8/layout/venn1"/>
    <dgm:cxn modelId="{7834470E-0D98-4EF9-B1E6-C9DF91389A3B}" type="presParOf" srcId="{110AA4BB-8BD4-4E08-9C73-EE1469F30C7E}" destId="{CCDF1FDC-172F-4C09-B9D9-513B7C7F6CA6}" srcOrd="0" destOrd="0" presId="urn:microsoft.com/office/officeart/2005/8/layout/venn1"/>
    <dgm:cxn modelId="{8866AF1D-6E32-49AC-B11F-325CD9CB6BF9}" type="presParOf" srcId="{110AA4BB-8BD4-4E08-9C73-EE1469F30C7E}" destId="{EEF2C1B3-76C1-487E-B95A-0479B8B76D6D}" srcOrd="1" destOrd="0" presId="urn:microsoft.com/office/officeart/2005/8/layout/venn1"/>
    <dgm:cxn modelId="{851B5EEB-D870-46FE-BAB0-04BFF5F822D3}" type="presParOf" srcId="{110AA4BB-8BD4-4E08-9C73-EE1469F30C7E}" destId="{A6AC4CE6-0BBF-44B4-AAD3-69CD50908F7D}" srcOrd="2" destOrd="0" presId="urn:microsoft.com/office/officeart/2005/8/layout/venn1"/>
    <dgm:cxn modelId="{0017AF9C-93F8-443E-A332-4EE4188271BE}" type="presParOf" srcId="{110AA4BB-8BD4-4E08-9C73-EE1469F30C7E}" destId="{4F01537C-5A9A-4DAC-8E9D-BFA731BB924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AD2059-D5E7-4019-80FE-7D574B28DBB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D1DC60F-2F1C-443F-A3D5-A08D1ABB3F36}">
      <dgm:prSet custT="1"/>
      <dgm:spPr/>
      <dgm:t>
        <a:bodyPr/>
        <a:lstStyle/>
        <a:p>
          <a:pPr rtl="0"/>
          <a:r>
            <a:rPr lang="hr-HR" sz="2400" b="1" u="sng" dirty="0"/>
            <a:t>Cilj operacije</a:t>
          </a:r>
          <a:r>
            <a:rPr lang="hr-HR" sz="2400" b="1" dirty="0"/>
            <a:t>:</a:t>
          </a:r>
        </a:p>
      </dgm:t>
    </dgm:pt>
    <dgm:pt modelId="{EC616070-73B0-41C7-8DAF-A09C2C40734E}" type="parTrans" cxnId="{D06C5BEE-B24F-437F-9DBE-68E93BA7664F}">
      <dgm:prSet/>
      <dgm:spPr/>
      <dgm:t>
        <a:bodyPr/>
        <a:lstStyle/>
        <a:p>
          <a:endParaRPr lang="hr-HR"/>
        </a:p>
      </dgm:t>
    </dgm:pt>
    <dgm:pt modelId="{CF6335AE-7037-498E-9056-0D1E9D4615D4}" type="sibTrans" cxnId="{D06C5BEE-B24F-437F-9DBE-68E93BA7664F}">
      <dgm:prSet/>
      <dgm:spPr/>
      <dgm:t>
        <a:bodyPr/>
        <a:lstStyle/>
        <a:p>
          <a:endParaRPr lang="hr-HR"/>
        </a:p>
      </dgm:t>
    </dgm:pt>
    <dgm:pt modelId="{BBF1453A-CD5B-4705-8EEE-48E6B257FB72}">
      <dgm:prSet custT="1"/>
      <dgm:spPr/>
      <dgm:t>
        <a:bodyPr/>
        <a:lstStyle/>
        <a:p>
          <a:pPr rtl="0"/>
          <a:r>
            <a:rPr lang="hr-HR" sz="1400" dirty="0"/>
            <a:t>bio je povezati sjever s jugom Hrvatske pravcem Zadar – Maslenica – Karlobag i odbaciti srpske snage iz </a:t>
          </a:r>
          <a:r>
            <a:rPr lang="hr-HR" sz="1400" dirty="0" err="1"/>
            <a:t>Rovanjske</a:t>
          </a:r>
          <a:r>
            <a:rPr lang="hr-HR" sz="1400" dirty="0"/>
            <a:t>, </a:t>
          </a:r>
          <a:r>
            <a:rPr lang="hr-HR" sz="1400" dirty="0" err="1"/>
            <a:t>Novskog</a:t>
          </a:r>
          <a:r>
            <a:rPr lang="hr-HR" sz="1400" dirty="0"/>
            <a:t> </a:t>
          </a:r>
          <a:r>
            <a:rPr lang="hr-HR" sz="1400" dirty="0" err="1"/>
            <a:t>ždrila</a:t>
          </a:r>
          <a:r>
            <a:rPr lang="hr-HR" sz="1400" dirty="0"/>
            <a:t>, Maslenice i od magistrale </a:t>
          </a:r>
          <a:r>
            <a:rPr lang="hr-HR" sz="1400" dirty="0" err="1"/>
            <a:t>Posedarje</a:t>
          </a:r>
          <a:r>
            <a:rPr lang="hr-HR" sz="1400" dirty="0"/>
            <a:t> – Zadar. Akcija je bila ključna za obranu i daljnja vojna djelovanja Hrvatske vojske. </a:t>
          </a:r>
        </a:p>
      </dgm:t>
    </dgm:pt>
    <dgm:pt modelId="{8F805E09-F21A-4CEF-867B-B21966BA9D82}" type="parTrans" cxnId="{FB4178B1-B9E6-42B9-ADEC-CE2BEB74478D}">
      <dgm:prSet/>
      <dgm:spPr/>
      <dgm:t>
        <a:bodyPr/>
        <a:lstStyle/>
        <a:p>
          <a:endParaRPr lang="hr-HR"/>
        </a:p>
      </dgm:t>
    </dgm:pt>
    <dgm:pt modelId="{7C514DD2-9C85-4E05-8D4B-481134CC4E0E}" type="sibTrans" cxnId="{FB4178B1-B9E6-42B9-ADEC-CE2BEB74478D}">
      <dgm:prSet/>
      <dgm:spPr/>
      <dgm:t>
        <a:bodyPr/>
        <a:lstStyle/>
        <a:p>
          <a:endParaRPr lang="hr-HR"/>
        </a:p>
      </dgm:t>
    </dgm:pt>
    <dgm:pt modelId="{0CE375C1-F0E4-4E8D-B9EA-D07AF825E908}">
      <dgm:prSet custT="1"/>
      <dgm:spPr/>
      <dgm:t>
        <a:bodyPr/>
        <a:lstStyle/>
        <a:p>
          <a:pPr rtl="0"/>
          <a:r>
            <a:rPr lang="pl-PL" sz="1400" dirty="0"/>
            <a:t>Vojna akcija </a:t>
          </a:r>
          <a:r>
            <a:rPr lang="pl-PL" sz="1400" u="sng" dirty="0"/>
            <a:t>planirana je i izvedena </a:t>
          </a:r>
          <a:r>
            <a:rPr lang="pl-PL" sz="1400" dirty="0"/>
            <a:t>u razdoblju od 6. do 27. siječnja 1993., a borbe na terenu počele su </a:t>
          </a:r>
          <a:r>
            <a:rPr lang="hr-HR" sz="1400" dirty="0"/>
            <a:t>u </a:t>
          </a:r>
          <a:r>
            <a:rPr lang="hr-HR" sz="1400" b="1" dirty="0"/>
            <a:t>6,00 sati, 22. siječnja 1993. godine.</a:t>
          </a:r>
          <a:endParaRPr lang="hr-HR" sz="1400" dirty="0"/>
        </a:p>
      </dgm:t>
    </dgm:pt>
    <dgm:pt modelId="{16634B1B-6AAC-40A4-BA66-56019425452A}" type="parTrans" cxnId="{FA7608F0-6C70-4ECB-8CE4-01B4F5551762}">
      <dgm:prSet/>
      <dgm:spPr/>
      <dgm:t>
        <a:bodyPr/>
        <a:lstStyle/>
        <a:p>
          <a:endParaRPr lang="hr-HR"/>
        </a:p>
      </dgm:t>
    </dgm:pt>
    <dgm:pt modelId="{F5F432EF-3B67-48A9-997B-29F399847B3B}" type="sibTrans" cxnId="{FA7608F0-6C70-4ECB-8CE4-01B4F5551762}">
      <dgm:prSet/>
      <dgm:spPr/>
      <dgm:t>
        <a:bodyPr/>
        <a:lstStyle/>
        <a:p>
          <a:endParaRPr lang="hr-HR"/>
        </a:p>
      </dgm:t>
    </dgm:pt>
    <dgm:pt modelId="{AA7732CB-169D-414B-8B9C-4911C38454DD}">
      <dgm:prSet custT="1"/>
      <dgm:spPr/>
      <dgm:t>
        <a:bodyPr/>
        <a:lstStyle/>
        <a:p>
          <a:pPr rtl="0"/>
          <a:r>
            <a:rPr lang="hr-HR" sz="1400" dirty="0"/>
            <a:t>Bila je to jedna od najuspješnijih operacija hrvatske vojske koja je označila prekretnicu u dotadašnjem tijeku Domovinskog rata.</a:t>
          </a:r>
          <a:r>
            <a:rPr lang="pl-PL" sz="1400" dirty="0"/>
            <a:t> </a:t>
          </a:r>
          <a:endParaRPr lang="hr-HR" sz="1400" dirty="0"/>
        </a:p>
      </dgm:t>
    </dgm:pt>
    <dgm:pt modelId="{8B587580-86AD-40EA-81EC-17A012AEA1A8}" type="parTrans" cxnId="{ADBED227-FC92-4880-8550-2CFFF2449C6D}">
      <dgm:prSet/>
      <dgm:spPr/>
      <dgm:t>
        <a:bodyPr/>
        <a:lstStyle/>
        <a:p>
          <a:endParaRPr lang="hr-HR"/>
        </a:p>
      </dgm:t>
    </dgm:pt>
    <dgm:pt modelId="{3D4CC06E-4847-4F84-BCFE-8C831E0C61FC}" type="sibTrans" cxnId="{ADBED227-FC92-4880-8550-2CFFF2449C6D}">
      <dgm:prSet/>
      <dgm:spPr/>
      <dgm:t>
        <a:bodyPr/>
        <a:lstStyle/>
        <a:p>
          <a:endParaRPr lang="hr-HR"/>
        </a:p>
      </dgm:t>
    </dgm:pt>
    <dgm:pt modelId="{30ABABBE-0868-42D7-BAD0-8C4E3CBFDEEE}">
      <dgm:prSet custT="1"/>
      <dgm:spPr/>
      <dgm:t>
        <a:bodyPr/>
        <a:lstStyle/>
        <a:p>
          <a:pPr rtl="0"/>
          <a:r>
            <a:rPr lang="hr-HR" sz="1400" dirty="0"/>
            <a:t>Hrvatska vojska tog je siječanjskog jutra krenula vratiti ono što je oduvijek bilo Hrvatsko.</a:t>
          </a:r>
        </a:p>
      </dgm:t>
    </dgm:pt>
    <dgm:pt modelId="{086C5875-CCB8-401D-A232-593065E660A8}" type="parTrans" cxnId="{2890FC78-B1AC-4FB8-83B2-7E468C0389B6}">
      <dgm:prSet/>
      <dgm:spPr/>
      <dgm:t>
        <a:bodyPr/>
        <a:lstStyle/>
        <a:p>
          <a:endParaRPr lang="hr-HR"/>
        </a:p>
      </dgm:t>
    </dgm:pt>
    <dgm:pt modelId="{56BB45CB-E422-4157-9505-24722B0653FE}" type="sibTrans" cxnId="{2890FC78-B1AC-4FB8-83B2-7E468C0389B6}">
      <dgm:prSet/>
      <dgm:spPr/>
      <dgm:t>
        <a:bodyPr/>
        <a:lstStyle/>
        <a:p>
          <a:endParaRPr lang="hr-HR"/>
        </a:p>
      </dgm:t>
    </dgm:pt>
    <dgm:pt modelId="{44485774-2952-4A0A-8A9D-FBC6E1B097C1}">
      <dgm:prSet custT="1"/>
      <dgm:spPr/>
      <dgm:t>
        <a:bodyPr/>
        <a:lstStyle/>
        <a:p>
          <a:pPr rtl="0"/>
          <a:r>
            <a:rPr lang="hr-HR" sz="1400" dirty="0"/>
            <a:t>Akcija je planirana pod kodnim nazivom Gusar i izvedena u potpunoj tajnosti i u tu svrhu neposredno prije napada iskopčani su svi telefoni na zadarskom području.</a:t>
          </a:r>
        </a:p>
      </dgm:t>
    </dgm:pt>
    <dgm:pt modelId="{B6D0F5F7-A3C8-4E0D-9C92-194A3A13DBAC}" type="parTrans" cxnId="{B035D589-CA29-4642-A1FA-D24A9EC65CD0}">
      <dgm:prSet/>
      <dgm:spPr/>
      <dgm:t>
        <a:bodyPr/>
        <a:lstStyle/>
        <a:p>
          <a:endParaRPr lang="hr-HR"/>
        </a:p>
      </dgm:t>
    </dgm:pt>
    <dgm:pt modelId="{2FE546A8-E517-460E-87A2-6FDF37B4406E}" type="sibTrans" cxnId="{B035D589-CA29-4642-A1FA-D24A9EC65CD0}">
      <dgm:prSet/>
      <dgm:spPr/>
      <dgm:t>
        <a:bodyPr/>
        <a:lstStyle/>
        <a:p>
          <a:endParaRPr lang="hr-HR"/>
        </a:p>
      </dgm:t>
    </dgm:pt>
    <dgm:pt modelId="{7F057FCA-CE3C-4099-9E99-E18B08CC8D70}">
      <dgm:prSet custT="1"/>
      <dgm:spPr/>
      <dgm:t>
        <a:bodyPr/>
        <a:lstStyle/>
        <a:p>
          <a:pPr rtl="0"/>
          <a:r>
            <a:rPr lang="hr-HR" sz="1400" b="1" dirty="0"/>
            <a:t>U samo 72 sata </a:t>
          </a:r>
          <a:r>
            <a:rPr lang="hr-HR" sz="1400" dirty="0"/>
            <a:t>i uz sudjelovanje svih triju grana oružanih snaga Republike Hrvatske </a:t>
          </a:r>
          <a:r>
            <a:rPr lang="hr-HR" sz="1400" b="1" dirty="0"/>
            <a:t>oslobođena su 92 km² </a:t>
          </a:r>
          <a:r>
            <a:rPr lang="hr-HR" sz="1400" dirty="0"/>
            <a:t>dotad okupiranog teritorija Republike Hrvatske i ostvareni svi glavni ciljevi operacije.</a:t>
          </a:r>
        </a:p>
      </dgm:t>
    </dgm:pt>
    <dgm:pt modelId="{5E7B6C77-9EB9-4BEF-9C7F-4743E7E9F33C}" type="parTrans" cxnId="{16A89A16-139E-4739-9F0F-1163C5390A81}">
      <dgm:prSet/>
      <dgm:spPr/>
      <dgm:t>
        <a:bodyPr/>
        <a:lstStyle/>
        <a:p>
          <a:endParaRPr lang="hr-HR"/>
        </a:p>
      </dgm:t>
    </dgm:pt>
    <dgm:pt modelId="{AB382F2C-82B3-4468-A187-752D2285360D}" type="sibTrans" cxnId="{16A89A16-139E-4739-9F0F-1163C5390A81}">
      <dgm:prSet/>
      <dgm:spPr/>
      <dgm:t>
        <a:bodyPr/>
        <a:lstStyle/>
        <a:p>
          <a:endParaRPr lang="hr-HR"/>
        </a:p>
      </dgm:t>
    </dgm:pt>
    <dgm:pt modelId="{12B99DB4-DCE6-4842-9D91-B598DB00B5EE}" type="pres">
      <dgm:prSet presAssocID="{75AD2059-D5E7-4019-80FE-7D574B28DBBE}" presName="compositeShape" presStyleCnt="0">
        <dgm:presLayoutVars>
          <dgm:dir/>
          <dgm:resizeHandles/>
        </dgm:presLayoutVars>
      </dgm:prSet>
      <dgm:spPr/>
    </dgm:pt>
    <dgm:pt modelId="{0B2C1794-E573-457A-A5A3-15D077CC865D}" type="pres">
      <dgm:prSet presAssocID="{75AD2059-D5E7-4019-80FE-7D574B28DBBE}" presName="pyramid" presStyleLbl="node1" presStyleIdx="0" presStyleCnt="1"/>
      <dgm:spPr/>
    </dgm:pt>
    <dgm:pt modelId="{1C984738-3470-4B9C-B889-EDE98C4CC948}" type="pres">
      <dgm:prSet presAssocID="{75AD2059-D5E7-4019-80FE-7D574B28DBBE}" presName="theList" presStyleCnt="0"/>
      <dgm:spPr/>
    </dgm:pt>
    <dgm:pt modelId="{DC055457-2247-487C-8F27-CF04D0E652B9}" type="pres">
      <dgm:prSet presAssocID="{2D1DC60F-2F1C-443F-A3D5-A08D1ABB3F36}" presName="aNode" presStyleLbl="fgAcc1" presStyleIdx="0" presStyleCnt="7" custLinFactY="-76467" custLinFactNeighborX="13901" custLinFactNeighborY="-100000">
        <dgm:presLayoutVars>
          <dgm:bulletEnabled val="1"/>
        </dgm:presLayoutVars>
      </dgm:prSet>
      <dgm:spPr/>
    </dgm:pt>
    <dgm:pt modelId="{C1D7DDDE-F591-43FA-8BBB-FD2284CD9FAF}" type="pres">
      <dgm:prSet presAssocID="{2D1DC60F-2F1C-443F-A3D5-A08D1ABB3F36}" presName="aSpace" presStyleCnt="0"/>
      <dgm:spPr/>
    </dgm:pt>
    <dgm:pt modelId="{295A5AC1-F8FC-435D-AB69-1DC5F4C7A256}" type="pres">
      <dgm:prSet presAssocID="{BBF1453A-CD5B-4705-8EEE-48E6B257FB72}" presName="aNode" presStyleLbl="fgAcc1" presStyleIdx="1" presStyleCnt="7" custScaleX="161610" custScaleY="126041" custLinFactY="-44666" custLinFactNeighborX="21731" custLinFactNeighborY="-100000">
        <dgm:presLayoutVars>
          <dgm:bulletEnabled val="1"/>
        </dgm:presLayoutVars>
      </dgm:prSet>
      <dgm:spPr/>
    </dgm:pt>
    <dgm:pt modelId="{BD8B5F7F-8E09-40A3-96F1-20AF00BD3339}" type="pres">
      <dgm:prSet presAssocID="{BBF1453A-CD5B-4705-8EEE-48E6B257FB72}" presName="aSpace" presStyleCnt="0"/>
      <dgm:spPr/>
    </dgm:pt>
    <dgm:pt modelId="{791061DC-AD26-43C8-B14A-3B47F3E705B2}" type="pres">
      <dgm:prSet presAssocID="{0CE375C1-F0E4-4E8D-B9EA-D07AF825E908}" presName="aNode" presStyleLbl="fgAcc1" presStyleIdx="2" presStyleCnt="7" custScaleX="167267" custLinFactNeighborX="34833" custLinFactNeighborY="-73628">
        <dgm:presLayoutVars>
          <dgm:bulletEnabled val="1"/>
        </dgm:presLayoutVars>
      </dgm:prSet>
      <dgm:spPr/>
    </dgm:pt>
    <dgm:pt modelId="{434E7F9C-0282-4BFE-804E-A08130EA2201}" type="pres">
      <dgm:prSet presAssocID="{0CE375C1-F0E4-4E8D-B9EA-D07AF825E908}" presName="aSpace" presStyleCnt="0"/>
      <dgm:spPr/>
    </dgm:pt>
    <dgm:pt modelId="{C042391F-EF0B-4032-9591-455207071D0F}" type="pres">
      <dgm:prSet presAssocID="{AA7732CB-169D-414B-8B9C-4911C38454DD}" presName="aNode" presStyleLbl="fgAcc1" presStyleIdx="3" presStyleCnt="7" custScaleX="133169" custLinFactNeighborX="10480" custLinFactNeighborY="-49433">
        <dgm:presLayoutVars>
          <dgm:bulletEnabled val="1"/>
        </dgm:presLayoutVars>
      </dgm:prSet>
      <dgm:spPr/>
    </dgm:pt>
    <dgm:pt modelId="{10A9C288-B840-4003-BA59-332E5BED9563}" type="pres">
      <dgm:prSet presAssocID="{AA7732CB-169D-414B-8B9C-4911C38454DD}" presName="aSpace" presStyleCnt="0"/>
      <dgm:spPr/>
    </dgm:pt>
    <dgm:pt modelId="{430CD917-161E-4832-BAC5-F5EA027892C6}" type="pres">
      <dgm:prSet presAssocID="{30ABABBE-0868-42D7-BAD0-8C4E3CBFDEEE}" presName="aNode" presStyleLbl="fgAcc1" presStyleIdx="4" presStyleCnt="7" custScaleX="133489" custLinFactNeighborX="34833" custLinFactNeighborY="57266">
        <dgm:presLayoutVars>
          <dgm:bulletEnabled val="1"/>
        </dgm:presLayoutVars>
      </dgm:prSet>
      <dgm:spPr/>
    </dgm:pt>
    <dgm:pt modelId="{1230143A-59FF-4816-A018-637773B29EB1}" type="pres">
      <dgm:prSet presAssocID="{30ABABBE-0868-42D7-BAD0-8C4E3CBFDEEE}" presName="aSpace" presStyleCnt="0"/>
      <dgm:spPr/>
    </dgm:pt>
    <dgm:pt modelId="{56C5F1E3-A4C0-4FB1-BE41-99523547D790}" type="pres">
      <dgm:prSet presAssocID="{44485774-2952-4A0A-8A9D-FBC6E1B097C1}" presName="aNode" presStyleLbl="fgAcc1" presStyleIdx="5" presStyleCnt="7" custScaleX="133169" custLinFactY="26359" custLinFactNeighborX="959" custLinFactNeighborY="100000">
        <dgm:presLayoutVars>
          <dgm:bulletEnabled val="1"/>
        </dgm:presLayoutVars>
      </dgm:prSet>
      <dgm:spPr/>
    </dgm:pt>
    <dgm:pt modelId="{70E1635F-906B-41B1-9630-DC216A304CC9}" type="pres">
      <dgm:prSet presAssocID="{44485774-2952-4A0A-8A9D-FBC6E1B097C1}" presName="aSpace" presStyleCnt="0"/>
      <dgm:spPr/>
    </dgm:pt>
    <dgm:pt modelId="{2B1D1041-F1BC-4CBA-A30B-5C3D9016D0DF}" type="pres">
      <dgm:prSet presAssocID="{7F057FCA-CE3C-4099-9E99-E18B08CC8D70}" presName="aNode" presStyleLbl="fgAcc1" presStyleIdx="6" presStyleCnt="7" custScaleX="133808" custLinFactY="58339" custLinFactNeighborX="31957" custLinFactNeighborY="100000">
        <dgm:presLayoutVars>
          <dgm:bulletEnabled val="1"/>
        </dgm:presLayoutVars>
      </dgm:prSet>
      <dgm:spPr/>
    </dgm:pt>
    <dgm:pt modelId="{0D01A3F3-2F9D-423A-AECE-CDC29A8097EB}" type="pres">
      <dgm:prSet presAssocID="{7F057FCA-CE3C-4099-9E99-E18B08CC8D70}" presName="aSpace" presStyleCnt="0"/>
      <dgm:spPr/>
    </dgm:pt>
  </dgm:ptLst>
  <dgm:cxnLst>
    <dgm:cxn modelId="{4622AC04-4E86-4F63-935D-0A5E7C76E97F}" type="presOf" srcId="{44485774-2952-4A0A-8A9D-FBC6E1B097C1}" destId="{56C5F1E3-A4C0-4FB1-BE41-99523547D790}" srcOrd="0" destOrd="0" presId="urn:microsoft.com/office/officeart/2005/8/layout/pyramid2"/>
    <dgm:cxn modelId="{685F400A-E131-4B14-AE86-9317AAC3F15F}" type="presOf" srcId="{BBF1453A-CD5B-4705-8EEE-48E6B257FB72}" destId="{295A5AC1-F8FC-435D-AB69-1DC5F4C7A256}" srcOrd="0" destOrd="0" presId="urn:microsoft.com/office/officeart/2005/8/layout/pyramid2"/>
    <dgm:cxn modelId="{E4489B13-3728-4517-9989-0157CD335CF2}" type="presOf" srcId="{75AD2059-D5E7-4019-80FE-7D574B28DBBE}" destId="{12B99DB4-DCE6-4842-9D91-B598DB00B5EE}" srcOrd="0" destOrd="0" presId="urn:microsoft.com/office/officeart/2005/8/layout/pyramid2"/>
    <dgm:cxn modelId="{16A89A16-139E-4739-9F0F-1163C5390A81}" srcId="{75AD2059-D5E7-4019-80FE-7D574B28DBBE}" destId="{7F057FCA-CE3C-4099-9E99-E18B08CC8D70}" srcOrd="6" destOrd="0" parTransId="{5E7B6C77-9EB9-4BEF-9C7F-4743E7E9F33C}" sibTransId="{AB382F2C-82B3-4468-A187-752D2285360D}"/>
    <dgm:cxn modelId="{ADBED227-FC92-4880-8550-2CFFF2449C6D}" srcId="{75AD2059-D5E7-4019-80FE-7D574B28DBBE}" destId="{AA7732CB-169D-414B-8B9C-4911C38454DD}" srcOrd="3" destOrd="0" parTransId="{8B587580-86AD-40EA-81EC-17A012AEA1A8}" sibTransId="{3D4CC06E-4847-4F84-BCFE-8C831E0C61FC}"/>
    <dgm:cxn modelId="{169C2D36-6AC4-46F8-A0BB-4AF017C591E3}" type="presOf" srcId="{AA7732CB-169D-414B-8B9C-4911C38454DD}" destId="{C042391F-EF0B-4032-9591-455207071D0F}" srcOrd="0" destOrd="0" presId="urn:microsoft.com/office/officeart/2005/8/layout/pyramid2"/>
    <dgm:cxn modelId="{9D263C51-C19E-454C-AB78-C1846B9259CE}" type="presOf" srcId="{2D1DC60F-2F1C-443F-A3D5-A08D1ABB3F36}" destId="{DC055457-2247-487C-8F27-CF04D0E652B9}" srcOrd="0" destOrd="0" presId="urn:microsoft.com/office/officeart/2005/8/layout/pyramid2"/>
    <dgm:cxn modelId="{2890FC78-B1AC-4FB8-83B2-7E468C0389B6}" srcId="{75AD2059-D5E7-4019-80FE-7D574B28DBBE}" destId="{30ABABBE-0868-42D7-BAD0-8C4E3CBFDEEE}" srcOrd="4" destOrd="0" parTransId="{086C5875-CCB8-401D-A232-593065E660A8}" sibTransId="{56BB45CB-E422-4157-9505-24722B0653FE}"/>
    <dgm:cxn modelId="{5FB39580-440A-43FA-B543-CBA2F0F222ED}" type="presOf" srcId="{7F057FCA-CE3C-4099-9E99-E18B08CC8D70}" destId="{2B1D1041-F1BC-4CBA-A30B-5C3D9016D0DF}" srcOrd="0" destOrd="0" presId="urn:microsoft.com/office/officeart/2005/8/layout/pyramid2"/>
    <dgm:cxn modelId="{B035D589-CA29-4642-A1FA-D24A9EC65CD0}" srcId="{75AD2059-D5E7-4019-80FE-7D574B28DBBE}" destId="{44485774-2952-4A0A-8A9D-FBC6E1B097C1}" srcOrd="5" destOrd="0" parTransId="{B6D0F5F7-A3C8-4E0D-9C92-194A3A13DBAC}" sibTransId="{2FE546A8-E517-460E-87A2-6FDF37B4406E}"/>
    <dgm:cxn modelId="{F40D2F9C-02BD-4DFA-A2A0-6A77044E4083}" type="presOf" srcId="{30ABABBE-0868-42D7-BAD0-8C4E3CBFDEEE}" destId="{430CD917-161E-4832-BAC5-F5EA027892C6}" srcOrd="0" destOrd="0" presId="urn:microsoft.com/office/officeart/2005/8/layout/pyramid2"/>
    <dgm:cxn modelId="{FB4178B1-B9E6-42B9-ADEC-CE2BEB74478D}" srcId="{75AD2059-D5E7-4019-80FE-7D574B28DBBE}" destId="{BBF1453A-CD5B-4705-8EEE-48E6B257FB72}" srcOrd="1" destOrd="0" parTransId="{8F805E09-F21A-4CEF-867B-B21966BA9D82}" sibTransId="{7C514DD2-9C85-4E05-8D4B-481134CC4E0E}"/>
    <dgm:cxn modelId="{D06C5BEE-B24F-437F-9DBE-68E93BA7664F}" srcId="{75AD2059-D5E7-4019-80FE-7D574B28DBBE}" destId="{2D1DC60F-2F1C-443F-A3D5-A08D1ABB3F36}" srcOrd="0" destOrd="0" parTransId="{EC616070-73B0-41C7-8DAF-A09C2C40734E}" sibTransId="{CF6335AE-7037-498E-9056-0D1E9D4615D4}"/>
    <dgm:cxn modelId="{FA7608F0-6C70-4ECB-8CE4-01B4F5551762}" srcId="{75AD2059-D5E7-4019-80FE-7D574B28DBBE}" destId="{0CE375C1-F0E4-4E8D-B9EA-D07AF825E908}" srcOrd="2" destOrd="0" parTransId="{16634B1B-6AAC-40A4-BA66-56019425452A}" sibTransId="{F5F432EF-3B67-48A9-997B-29F399847B3B}"/>
    <dgm:cxn modelId="{2693CAF9-169D-42FD-A13D-C74A0E6096B0}" type="presOf" srcId="{0CE375C1-F0E4-4E8D-B9EA-D07AF825E908}" destId="{791061DC-AD26-43C8-B14A-3B47F3E705B2}" srcOrd="0" destOrd="0" presId="urn:microsoft.com/office/officeart/2005/8/layout/pyramid2"/>
    <dgm:cxn modelId="{080F0754-91FD-43B7-810E-EE194BF588B9}" type="presParOf" srcId="{12B99DB4-DCE6-4842-9D91-B598DB00B5EE}" destId="{0B2C1794-E573-457A-A5A3-15D077CC865D}" srcOrd="0" destOrd="0" presId="urn:microsoft.com/office/officeart/2005/8/layout/pyramid2"/>
    <dgm:cxn modelId="{A08FD883-8BB4-4418-82D9-0507EE2D4871}" type="presParOf" srcId="{12B99DB4-DCE6-4842-9D91-B598DB00B5EE}" destId="{1C984738-3470-4B9C-B889-EDE98C4CC948}" srcOrd="1" destOrd="0" presId="urn:microsoft.com/office/officeart/2005/8/layout/pyramid2"/>
    <dgm:cxn modelId="{1398EEDA-9D35-4FF8-AB52-07AEC6C8EF66}" type="presParOf" srcId="{1C984738-3470-4B9C-B889-EDE98C4CC948}" destId="{DC055457-2247-487C-8F27-CF04D0E652B9}" srcOrd="0" destOrd="0" presId="urn:microsoft.com/office/officeart/2005/8/layout/pyramid2"/>
    <dgm:cxn modelId="{7032C03B-BB81-40C6-BC29-0C63999B8194}" type="presParOf" srcId="{1C984738-3470-4B9C-B889-EDE98C4CC948}" destId="{C1D7DDDE-F591-43FA-8BBB-FD2284CD9FAF}" srcOrd="1" destOrd="0" presId="urn:microsoft.com/office/officeart/2005/8/layout/pyramid2"/>
    <dgm:cxn modelId="{EB0418F0-B575-4759-85A0-5AFF7DA2AE14}" type="presParOf" srcId="{1C984738-3470-4B9C-B889-EDE98C4CC948}" destId="{295A5AC1-F8FC-435D-AB69-1DC5F4C7A256}" srcOrd="2" destOrd="0" presId="urn:microsoft.com/office/officeart/2005/8/layout/pyramid2"/>
    <dgm:cxn modelId="{5F79EB7E-AB18-41BE-B584-55F00268223B}" type="presParOf" srcId="{1C984738-3470-4B9C-B889-EDE98C4CC948}" destId="{BD8B5F7F-8E09-40A3-96F1-20AF00BD3339}" srcOrd="3" destOrd="0" presId="urn:microsoft.com/office/officeart/2005/8/layout/pyramid2"/>
    <dgm:cxn modelId="{C623E432-8A18-4BC4-8774-B819576C78BD}" type="presParOf" srcId="{1C984738-3470-4B9C-B889-EDE98C4CC948}" destId="{791061DC-AD26-43C8-B14A-3B47F3E705B2}" srcOrd="4" destOrd="0" presId="urn:microsoft.com/office/officeart/2005/8/layout/pyramid2"/>
    <dgm:cxn modelId="{9C9323C4-011D-49A7-B8C6-65DF490CEF1D}" type="presParOf" srcId="{1C984738-3470-4B9C-B889-EDE98C4CC948}" destId="{434E7F9C-0282-4BFE-804E-A08130EA2201}" srcOrd="5" destOrd="0" presId="urn:microsoft.com/office/officeart/2005/8/layout/pyramid2"/>
    <dgm:cxn modelId="{A6A08CB2-96A2-4C4C-805B-5901BE1125C1}" type="presParOf" srcId="{1C984738-3470-4B9C-B889-EDE98C4CC948}" destId="{C042391F-EF0B-4032-9591-455207071D0F}" srcOrd="6" destOrd="0" presId="urn:microsoft.com/office/officeart/2005/8/layout/pyramid2"/>
    <dgm:cxn modelId="{AD4F4B12-4FD3-4F12-BD04-1863A367B5EB}" type="presParOf" srcId="{1C984738-3470-4B9C-B889-EDE98C4CC948}" destId="{10A9C288-B840-4003-BA59-332E5BED9563}" srcOrd="7" destOrd="0" presId="urn:microsoft.com/office/officeart/2005/8/layout/pyramid2"/>
    <dgm:cxn modelId="{9F6E739D-ED68-44CB-87F1-69DA2C1AD621}" type="presParOf" srcId="{1C984738-3470-4B9C-B889-EDE98C4CC948}" destId="{430CD917-161E-4832-BAC5-F5EA027892C6}" srcOrd="8" destOrd="0" presId="urn:microsoft.com/office/officeart/2005/8/layout/pyramid2"/>
    <dgm:cxn modelId="{75F4ADCA-C275-407C-8B79-58E8CC9F14CF}" type="presParOf" srcId="{1C984738-3470-4B9C-B889-EDE98C4CC948}" destId="{1230143A-59FF-4816-A018-637773B29EB1}" srcOrd="9" destOrd="0" presId="urn:microsoft.com/office/officeart/2005/8/layout/pyramid2"/>
    <dgm:cxn modelId="{A5CB2670-B645-4597-8516-4F8C7D3D248F}" type="presParOf" srcId="{1C984738-3470-4B9C-B889-EDE98C4CC948}" destId="{56C5F1E3-A4C0-4FB1-BE41-99523547D790}" srcOrd="10" destOrd="0" presId="urn:microsoft.com/office/officeart/2005/8/layout/pyramid2"/>
    <dgm:cxn modelId="{2E156B3D-975B-49A7-B96C-FA5EAF758E55}" type="presParOf" srcId="{1C984738-3470-4B9C-B889-EDE98C4CC948}" destId="{70E1635F-906B-41B1-9630-DC216A304CC9}" srcOrd="11" destOrd="0" presId="urn:microsoft.com/office/officeart/2005/8/layout/pyramid2"/>
    <dgm:cxn modelId="{3E86ADE3-F869-4359-9B46-8B64B95CFBC8}" type="presParOf" srcId="{1C984738-3470-4B9C-B889-EDE98C4CC948}" destId="{2B1D1041-F1BC-4CBA-A30B-5C3D9016D0DF}" srcOrd="12" destOrd="0" presId="urn:microsoft.com/office/officeart/2005/8/layout/pyramid2"/>
    <dgm:cxn modelId="{F444B185-3891-437F-BF98-364EC7736EBC}" type="presParOf" srcId="{1C984738-3470-4B9C-B889-EDE98C4CC948}" destId="{0D01A3F3-2F9D-423A-AECE-CDC29A8097EB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E7E431-433E-4197-9D7D-1897357E052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6135B04-5151-4363-B7EE-EFCA5044674E}">
      <dgm:prSet/>
      <dgm:spPr/>
      <dgm:t>
        <a:bodyPr/>
        <a:lstStyle/>
        <a:p>
          <a:pPr rtl="0"/>
          <a:endParaRPr lang="hr-HR" baseline="0" dirty="0">
            <a:solidFill>
              <a:schemeClr val="tx1"/>
            </a:solidFill>
          </a:endParaRPr>
        </a:p>
        <a:p>
          <a:pPr rtl="0"/>
          <a:endParaRPr lang="hr-HR" baseline="0" dirty="0">
            <a:solidFill>
              <a:schemeClr val="tx1"/>
            </a:solidFill>
          </a:endParaRPr>
        </a:p>
        <a:p>
          <a:pPr rtl="0"/>
          <a:r>
            <a:rPr lang="hr-HR" baseline="0" dirty="0">
              <a:solidFill>
                <a:schemeClr val="tx1"/>
              </a:solidFill>
            </a:rPr>
            <a:t>Operaciju su planirali i izveli generali: </a:t>
          </a:r>
          <a:r>
            <a:rPr lang="hr-HR" b="1" baseline="0" dirty="0">
              <a:solidFill>
                <a:schemeClr val="tx1"/>
              </a:solidFill>
            </a:rPr>
            <a:t>Janko Bobetko, Ante Gotovina, Ante Roso, Mirko Norac i Mladen </a:t>
          </a:r>
          <a:r>
            <a:rPr lang="hr-HR" b="1" baseline="0" dirty="0" err="1">
              <a:solidFill>
                <a:schemeClr val="tx1"/>
              </a:solidFill>
            </a:rPr>
            <a:t>Markač</a:t>
          </a:r>
          <a:r>
            <a:rPr lang="hr-HR" b="1" baseline="0" dirty="0"/>
            <a:t>.</a:t>
          </a:r>
          <a:endParaRPr lang="hr-HR" dirty="0"/>
        </a:p>
      </dgm:t>
    </dgm:pt>
    <dgm:pt modelId="{9E654EF9-5D6C-4BF5-9E20-1D4DFBF59A73}" type="parTrans" cxnId="{7B85C444-E7A0-4FEF-B337-AF81026DA5ED}">
      <dgm:prSet/>
      <dgm:spPr/>
      <dgm:t>
        <a:bodyPr/>
        <a:lstStyle/>
        <a:p>
          <a:endParaRPr lang="hr-HR"/>
        </a:p>
      </dgm:t>
    </dgm:pt>
    <dgm:pt modelId="{0CA83564-2105-4181-BCC3-EF913644115B}" type="sibTrans" cxnId="{7B85C444-E7A0-4FEF-B337-AF81026DA5ED}">
      <dgm:prSet/>
      <dgm:spPr/>
      <dgm:t>
        <a:bodyPr/>
        <a:lstStyle/>
        <a:p>
          <a:endParaRPr lang="hr-HR"/>
        </a:p>
      </dgm:t>
    </dgm:pt>
    <dgm:pt modelId="{1C511872-BB4A-43D8-8781-2945C168FDC8}">
      <dgm:prSet/>
      <dgm:spPr/>
      <dgm:t>
        <a:bodyPr/>
        <a:lstStyle/>
        <a:p>
          <a:pPr rtl="0"/>
          <a:r>
            <a:rPr lang="hr-HR" baseline="0" dirty="0">
              <a:solidFill>
                <a:schemeClr val="tx1"/>
              </a:solidFill>
            </a:rPr>
            <a:t>Jedna od posebnosti operacije Maslenice bilo je sudjelovanje gardijskih brigada, nositelj je bila 4. brigada, a sudjelovali su dijelovi 1., 2., 3. i 9. brigade. Sve su pridonijele uspjehu operacije i očuvanju dostignutih borbenih položaja iako su neke od njih bile tek u osnutku. Na Velebitu su koordinirano djelovale i snage Specijalne policije MUP-a, koje su ovladale dominantnim kotama i komunikacijama, a znatno su pridonijele i pričuvne brigade Hrvatske vojske te domobranske pukovnije.</a:t>
          </a:r>
          <a:endParaRPr lang="hr-HR" dirty="0">
            <a:solidFill>
              <a:schemeClr val="tx1"/>
            </a:solidFill>
          </a:endParaRPr>
        </a:p>
      </dgm:t>
    </dgm:pt>
    <dgm:pt modelId="{FA08F58D-6802-48BB-908B-5C4CCCDDE85E}" type="parTrans" cxnId="{4970D549-0D70-4666-9E8C-F60FEE88BA7A}">
      <dgm:prSet/>
      <dgm:spPr/>
      <dgm:t>
        <a:bodyPr/>
        <a:lstStyle/>
        <a:p>
          <a:endParaRPr lang="hr-HR"/>
        </a:p>
      </dgm:t>
    </dgm:pt>
    <dgm:pt modelId="{64207DB0-D4D9-40BC-97BE-6C739206EF99}" type="sibTrans" cxnId="{4970D549-0D70-4666-9E8C-F60FEE88BA7A}">
      <dgm:prSet/>
      <dgm:spPr/>
      <dgm:t>
        <a:bodyPr/>
        <a:lstStyle/>
        <a:p>
          <a:endParaRPr lang="hr-HR"/>
        </a:p>
      </dgm:t>
    </dgm:pt>
    <dgm:pt modelId="{17A9609E-FD93-433E-952F-2E50A3A5A01B}" type="pres">
      <dgm:prSet presAssocID="{89E7E431-433E-4197-9D7D-1897357E0526}" presName="linearFlow" presStyleCnt="0">
        <dgm:presLayoutVars>
          <dgm:dir/>
          <dgm:resizeHandles val="exact"/>
        </dgm:presLayoutVars>
      </dgm:prSet>
      <dgm:spPr/>
    </dgm:pt>
    <dgm:pt modelId="{32FBAAFF-C106-442A-9814-49C7D8089159}" type="pres">
      <dgm:prSet presAssocID="{96135B04-5151-4363-B7EE-EFCA5044674E}" presName="composite" presStyleCnt="0"/>
      <dgm:spPr/>
    </dgm:pt>
    <dgm:pt modelId="{DE5E7396-0860-447A-803D-F6B165FF9A84}" type="pres">
      <dgm:prSet presAssocID="{96135B04-5151-4363-B7EE-EFCA5044674E}" presName="imgShp" presStyleLbl="fgImgPlace1" presStyleIdx="0" presStyleCnt="2" custScaleX="64123" custScaleY="43921" custLinFactX="100000" custLinFactNeighborX="122976" custLinFactNeighborY="-216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FEC74FB-2D47-42E2-A37B-974FECA6324D}" type="pres">
      <dgm:prSet presAssocID="{96135B04-5151-4363-B7EE-EFCA5044674E}" presName="txShp" presStyleLbl="node1" presStyleIdx="0" presStyleCnt="2" custScaleX="98282" custScaleY="81094" custLinFactNeighborX="29179" custLinFactNeighborY="10587">
        <dgm:presLayoutVars>
          <dgm:bulletEnabled val="1"/>
        </dgm:presLayoutVars>
      </dgm:prSet>
      <dgm:spPr/>
    </dgm:pt>
    <dgm:pt modelId="{8DAEE4D1-A994-4D17-8628-123553B5AE6C}" type="pres">
      <dgm:prSet presAssocID="{0CA83564-2105-4181-BCC3-EF913644115B}" presName="spacing" presStyleCnt="0"/>
      <dgm:spPr/>
    </dgm:pt>
    <dgm:pt modelId="{0E508865-2E3C-484B-97A5-7B86783C7147}" type="pres">
      <dgm:prSet presAssocID="{1C511872-BB4A-43D8-8781-2945C168FDC8}" presName="composite" presStyleCnt="0"/>
      <dgm:spPr/>
    </dgm:pt>
    <dgm:pt modelId="{937CDFE5-8A1E-481B-B70A-C472A2CC5CEB}" type="pres">
      <dgm:prSet presAssocID="{1C511872-BB4A-43D8-8781-2945C168FDC8}" presName="imgShp" presStyleLbl="fgImgPlace1" presStyleIdx="1" presStyleCnt="2" custScaleX="80282" custScaleY="68884" custLinFactNeighborX="-29634" custLinFactNeighborY="3893"/>
      <dgm:spPr>
        <a:blipFill dpi="0" rotWithShape="1">
          <a:blip xmlns:r="http://schemas.openxmlformats.org/officeDocument/2006/relationships" r:embed="rId2">
            <a:alphaModFix amt="85000"/>
          </a:blip>
          <a:srcRect/>
          <a:stretch>
            <a:fillRect/>
          </a:stretch>
        </a:blipFill>
        <a:effectLst>
          <a:softEdge rad="165100"/>
        </a:effectLst>
      </dgm:spPr>
    </dgm:pt>
    <dgm:pt modelId="{900D583B-CA6F-40DE-AFDC-782B3EA7508A}" type="pres">
      <dgm:prSet presAssocID="{1C511872-BB4A-43D8-8781-2945C168FDC8}" presName="txShp" presStyleLbl="node1" presStyleIdx="1" presStyleCnt="2" custScaleX="120994" custScaleY="90952" custLinFactNeighborX="10882" custLinFactNeighborY="-2154">
        <dgm:presLayoutVars>
          <dgm:bulletEnabled val="1"/>
        </dgm:presLayoutVars>
      </dgm:prSet>
      <dgm:spPr/>
    </dgm:pt>
  </dgm:ptLst>
  <dgm:cxnLst>
    <dgm:cxn modelId="{7B85C444-E7A0-4FEF-B337-AF81026DA5ED}" srcId="{89E7E431-433E-4197-9D7D-1897357E0526}" destId="{96135B04-5151-4363-B7EE-EFCA5044674E}" srcOrd="0" destOrd="0" parTransId="{9E654EF9-5D6C-4BF5-9E20-1D4DFBF59A73}" sibTransId="{0CA83564-2105-4181-BCC3-EF913644115B}"/>
    <dgm:cxn modelId="{4970D549-0D70-4666-9E8C-F60FEE88BA7A}" srcId="{89E7E431-433E-4197-9D7D-1897357E0526}" destId="{1C511872-BB4A-43D8-8781-2945C168FDC8}" srcOrd="1" destOrd="0" parTransId="{FA08F58D-6802-48BB-908B-5C4CCCDDE85E}" sibTransId="{64207DB0-D4D9-40BC-97BE-6C739206EF99}"/>
    <dgm:cxn modelId="{A6BF696D-B1ED-41D8-99D3-5D5BFFFE1763}" type="presOf" srcId="{1C511872-BB4A-43D8-8781-2945C168FDC8}" destId="{900D583B-CA6F-40DE-AFDC-782B3EA7508A}" srcOrd="0" destOrd="0" presId="urn:microsoft.com/office/officeart/2005/8/layout/vList3"/>
    <dgm:cxn modelId="{85AAEA8F-2816-4711-8CAF-DE9DAF2E23C3}" type="presOf" srcId="{89E7E431-433E-4197-9D7D-1897357E0526}" destId="{17A9609E-FD93-433E-952F-2E50A3A5A01B}" srcOrd="0" destOrd="0" presId="urn:microsoft.com/office/officeart/2005/8/layout/vList3"/>
    <dgm:cxn modelId="{A6188FA2-DD05-484E-955D-4E3F9DA19073}" type="presOf" srcId="{96135B04-5151-4363-B7EE-EFCA5044674E}" destId="{AFEC74FB-2D47-42E2-A37B-974FECA6324D}" srcOrd="0" destOrd="0" presId="urn:microsoft.com/office/officeart/2005/8/layout/vList3"/>
    <dgm:cxn modelId="{6DBD72FC-2D17-4CB3-B0F5-4C058DE41E25}" type="presParOf" srcId="{17A9609E-FD93-433E-952F-2E50A3A5A01B}" destId="{32FBAAFF-C106-442A-9814-49C7D8089159}" srcOrd="0" destOrd="0" presId="urn:microsoft.com/office/officeart/2005/8/layout/vList3"/>
    <dgm:cxn modelId="{518F5356-4FD4-400D-AB06-A32FCC5E1719}" type="presParOf" srcId="{32FBAAFF-C106-442A-9814-49C7D8089159}" destId="{DE5E7396-0860-447A-803D-F6B165FF9A84}" srcOrd="0" destOrd="0" presId="urn:microsoft.com/office/officeart/2005/8/layout/vList3"/>
    <dgm:cxn modelId="{6EA84C20-01EA-4321-945E-2941E6FBADDE}" type="presParOf" srcId="{32FBAAFF-C106-442A-9814-49C7D8089159}" destId="{AFEC74FB-2D47-42E2-A37B-974FECA6324D}" srcOrd="1" destOrd="0" presId="urn:microsoft.com/office/officeart/2005/8/layout/vList3"/>
    <dgm:cxn modelId="{B6B67BEA-6AF0-4BEC-9CA9-66460549005A}" type="presParOf" srcId="{17A9609E-FD93-433E-952F-2E50A3A5A01B}" destId="{8DAEE4D1-A994-4D17-8628-123553B5AE6C}" srcOrd="1" destOrd="0" presId="urn:microsoft.com/office/officeart/2005/8/layout/vList3"/>
    <dgm:cxn modelId="{53893544-37D9-4F97-B92F-FA87D16EC78D}" type="presParOf" srcId="{17A9609E-FD93-433E-952F-2E50A3A5A01B}" destId="{0E508865-2E3C-484B-97A5-7B86783C7147}" srcOrd="2" destOrd="0" presId="urn:microsoft.com/office/officeart/2005/8/layout/vList3"/>
    <dgm:cxn modelId="{0A43BE0B-D1A1-44EC-93C5-80EBB27074FA}" type="presParOf" srcId="{0E508865-2E3C-484B-97A5-7B86783C7147}" destId="{937CDFE5-8A1E-481B-B70A-C472A2CC5CEB}" srcOrd="0" destOrd="0" presId="urn:microsoft.com/office/officeart/2005/8/layout/vList3"/>
    <dgm:cxn modelId="{B1B6C08B-3749-4D8F-9F70-AFE5FCE2B11E}" type="presParOf" srcId="{0E508865-2E3C-484B-97A5-7B86783C7147}" destId="{900D583B-CA6F-40DE-AFDC-782B3EA7508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D0F63F-8C70-45C9-AC7A-1C61C5C4FC0F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771C7ED5-B529-4465-B653-1E64DB33A730}">
      <dgm:prSet/>
      <dgm:spPr/>
      <dgm:t>
        <a:bodyPr/>
        <a:lstStyle/>
        <a:p>
          <a:pPr rtl="0"/>
          <a:r>
            <a:rPr lang="hr-HR" b="1"/>
            <a:t>Napad su započele postrojbe raspoređene na težišnim smjerovima napada</a:t>
          </a:r>
          <a:r>
            <a:rPr lang="hr-HR"/>
            <a:t>:</a:t>
          </a:r>
        </a:p>
      </dgm:t>
    </dgm:pt>
    <dgm:pt modelId="{67E6A7B7-8984-48D3-B504-75C26011A92E}" type="parTrans" cxnId="{138F7700-4B37-4FD7-AAFA-FA994D78BFCB}">
      <dgm:prSet/>
      <dgm:spPr/>
      <dgm:t>
        <a:bodyPr/>
        <a:lstStyle/>
        <a:p>
          <a:endParaRPr lang="hr-HR"/>
        </a:p>
      </dgm:t>
    </dgm:pt>
    <dgm:pt modelId="{C2A62A0E-B59A-40C1-8635-94B014BB1BC9}" type="sibTrans" cxnId="{138F7700-4B37-4FD7-AAFA-FA994D78BFCB}">
      <dgm:prSet/>
      <dgm:spPr/>
      <dgm:t>
        <a:bodyPr/>
        <a:lstStyle/>
        <a:p>
          <a:endParaRPr lang="hr-HR"/>
        </a:p>
      </dgm:t>
    </dgm:pt>
    <dgm:pt modelId="{54E1FA61-E669-4652-B361-C266650C547E}">
      <dgm:prSet/>
      <dgm:spPr/>
      <dgm:t>
        <a:bodyPr/>
        <a:lstStyle/>
        <a:p>
          <a:pPr rtl="0"/>
          <a:r>
            <a:rPr lang="hr-HR" dirty="0" err="1"/>
            <a:t>Podgradina</a:t>
          </a:r>
          <a:r>
            <a:rPr lang="hr-HR" dirty="0"/>
            <a:t> – </a:t>
          </a:r>
          <a:r>
            <a:rPr lang="hr-HR" dirty="0" err="1"/>
            <a:t>Paljuv</a:t>
          </a:r>
          <a:r>
            <a:rPr lang="hr-HR" dirty="0"/>
            <a:t> – </a:t>
          </a:r>
          <a:r>
            <a:rPr lang="hr-HR" dirty="0" err="1"/>
            <a:t>Pidgrada</a:t>
          </a:r>
          <a:r>
            <a:rPr lang="hr-HR" dirty="0"/>
            <a:t> - </a:t>
          </a:r>
          <a:r>
            <a:rPr lang="hr-HR" dirty="0" err="1"/>
            <a:t>Bruška</a:t>
          </a:r>
          <a:r>
            <a:rPr lang="hr-HR" dirty="0"/>
            <a:t>;</a:t>
          </a:r>
        </a:p>
      </dgm:t>
    </dgm:pt>
    <dgm:pt modelId="{369CAD3F-D7DC-43B3-864E-CCCD99CEB7CA}" type="parTrans" cxnId="{60C1CAED-3EBE-429A-BCCF-59F60FE9C07E}">
      <dgm:prSet/>
      <dgm:spPr/>
      <dgm:t>
        <a:bodyPr/>
        <a:lstStyle/>
        <a:p>
          <a:endParaRPr lang="hr-HR"/>
        </a:p>
      </dgm:t>
    </dgm:pt>
    <dgm:pt modelId="{1DA1C610-ED15-4D40-A420-E2DAF2001792}" type="sibTrans" cxnId="{60C1CAED-3EBE-429A-BCCF-59F60FE9C07E}">
      <dgm:prSet/>
      <dgm:spPr/>
      <dgm:t>
        <a:bodyPr/>
        <a:lstStyle/>
        <a:p>
          <a:endParaRPr lang="hr-HR"/>
        </a:p>
      </dgm:t>
    </dgm:pt>
    <dgm:pt modelId="{6332A966-11AE-4FB6-A9C9-8E4814B4B26D}">
      <dgm:prSet/>
      <dgm:spPr/>
      <dgm:t>
        <a:bodyPr/>
        <a:lstStyle/>
        <a:p>
          <a:pPr rtl="0"/>
          <a:r>
            <a:rPr lang="hr-HR" dirty="0" err="1"/>
            <a:t>Rovanjska</a:t>
          </a:r>
          <a:r>
            <a:rPr lang="hr-HR" dirty="0"/>
            <a:t> - Jasenice - Obrovac;</a:t>
          </a:r>
        </a:p>
      </dgm:t>
    </dgm:pt>
    <dgm:pt modelId="{65E2994C-400B-4B03-90AF-3FB1266A702C}" type="parTrans" cxnId="{445EDA88-3B75-49A5-82F4-6B79E2682C06}">
      <dgm:prSet/>
      <dgm:spPr/>
      <dgm:t>
        <a:bodyPr/>
        <a:lstStyle/>
        <a:p>
          <a:endParaRPr lang="hr-HR"/>
        </a:p>
      </dgm:t>
    </dgm:pt>
    <dgm:pt modelId="{8AFE7D62-A977-436F-95BD-DF757D9C2F22}" type="sibTrans" cxnId="{445EDA88-3B75-49A5-82F4-6B79E2682C06}">
      <dgm:prSet/>
      <dgm:spPr/>
      <dgm:t>
        <a:bodyPr/>
        <a:lstStyle/>
        <a:p>
          <a:endParaRPr lang="hr-HR"/>
        </a:p>
      </dgm:t>
    </dgm:pt>
    <dgm:pt modelId="{22D25FC3-3D1D-4D94-88D5-F6342978A375}">
      <dgm:prSet/>
      <dgm:spPr/>
      <dgm:t>
        <a:bodyPr/>
        <a:lstStyle/>
        <a:p>
          <a:pPr rtl="0"/>
          <a:r>
            <a:rPr lang="hr-HR" dirty="0" err="1"/>
            <a:t>Libinje</a:t>
          </a:r>
          <a:r>
            <a:rPr lang="hr-HR" dirty="0"/>
            <a:t> – Bukva – </a:t>
          </a:r>
          <a:r>
            <a:rPr lang="hr-HR" dirty="0" err="1"/>
            <a:t>Tulove</a:t>
          </a:r>
          <a:r>
            <a:rPr lang="hr-HR" dirty="0"/>
            <a:t> grede - Mala Bobija (snaga MUP-a);</a:t>
          </a:r>
        </a:p>
      </dgm:t>
    </dgm:pt>
    <dgm:pt modelId="{EA578E1C-F72C-4400-A4A6-68E5B4E5B408}" type="parTrans" cxnId="{A82E855C-7D85-4922-AE52-FCDB9CCBB190}">
      <dgm:prSet/>
      <dgm:spPr/>
      <dgm:t>
        <a:bodyPr/>
        <a:lstStyle/>
        <a:p>
          <a:endParaRPr lang="hr-HR"/>
        </a:p>
      </dgm:t>
    </dgm:pt>
    <dgm:pt modelId="{D38C8316-76F5-407A-ACD2-111F41CED967}" type="sibTrans" cxnId="{A82E855C-7D85-4922-AE52-FCDB9CCBB190}">
      <dgm:prSet/>
      <dgm:spPr/>
      <dgm:t>
        <a:bodyPr/>
        <a:lstStyle/>
        <a:p>
          <a:endParaRPr lang="hr-HR"/>
        </a:p>
      </dgm:t>
    </dgm:pt>
    <dgm:pt modelId="{AEEED0E0-869D-4022-9993-8B6C9A8F9C14}">
      <dgm:prSet/>
      <dgm:spPr/>
      <dgm:t>
        <a:bodyPr/>
        <a:lstStyle/>
        <a:p>
          <a:pPr rtl="0"/>
          <a:r>
            <a:rPr lang="hr-HR" dirty="0" err="1"/>
            <a:t>Suhovare</a:t>
          </a:r>
          <a:r>
            <a:rPr lang="hr-HR" dirty="0"/>
            <a:t> - </a:t>
          </a:r>
          <a:r>
            <a:rPr lang="hr-HR" dirty="0" err="1"/>
            <a:t>Veljane</a:t>
          </a:r>
          <a:r>
            <a:rPr lang="hr-HR" dirty="0"/>
            <a:t>.</a:t>
          </a:r>
        </a:p>
      </dgm:t>
    </dgm:pt>
    <dgm:pt modelId="{88BF9C44-A386-40F0-BB24-A70D109270E8}" type="parTrans" cxnId="{ECF75CCF-B7B4-4DC7-9BA7-9B367F0E17AA}">
      <dgm:prSet/>
      <dgm:spPr/>
      <dgm:t>
        <a:bodyPr/>
        <a:lstStyle/>
        <a:p>
          <a:endParaRPr lang="hr-HR"/>
        </a:p>
      </dgm:t>
    </dgm:pt>
    <dgm:pt modelId="{4F8C15EF-8CEF-44DC-A960-9F54729F35C3}" type="sibTrans" cxnId="{ECF75CCF-B7B4-4DC7-9BA7-9B367F0E17AA}">
      <dgm:prSet/>
      <dgm:spPr/>
      <dgm:t>
        <a:bodyPr/>
        <a:lstStyle/>
        <a:p>
          <a:endParaRPr lang="hr-HR"/>
        </a:p>
      </dgm:t>
    </dgm:pt>
    <dgm:pt modelId="{84C2D400-7069-4467-AF29-BB91D91DEFF1}" type="pres">
      <dgm:prSet presAssocID="{E8D0F63F-8C70-45C9-AC7A-1C61C5C4FC0F}" presName="CompostProcess" presStyleCnt="0">
        <dgm:presLayoutVars>
          <dgm:dir/>
          <dgm:resizeHandles val="exact"/>
        </dgm:presLayoutVars>
      </dgm:prSet>
      <dgm:spPr/>
    </dgm:pt>
    <dgm:pt modelId="{EF8A8DC8-FBAA-40B5-B72B-35A89F8BDE52}" type="pres">
      <dgm:prSet presAssocID="{E8D0F63F-8C70-45C9-AC7A-1C61C5C4FC0F}" presName="arrow" presStyleLbl="bgShp" presStyleIdx="0" presStyleCnt="1" custScaleX="117647"/>
      <dgm:spPr/>
    </dgm:pt>
    <dgm:pt modelId="{715EDF75-F1EF-436C-9FB5-EEAA711C031E}" type="pres">
      <dgm:prSet presAssocID="{E8D0F63F-8C70-45C9-AC7A-1C61C5C4FC0F}" presName="linearProcess" presStyleCnt="0"/>
      <dgm:spPr/>
    </dgm:pt>
    <dgm:pt modelId="{24494537-B323-4239-86F6-658BBC594F2D}" type="pres">
      <dgm:prSet presAssocID="{771C7ED5-B529-4465-B653-1E64DB33A730}" presName="textNode" presStyleLbl="node1" presStyleIdx="0" presStyleCnt="5" custScaleY="146317">
        <dgm:presLayoutVars>
          <dgm:bulletEnabled val="1"/>
        </dgm:presLayoutVars>
      </dgm:prSet>
      <dgm:spPr/>
    </dgm:pt>
    <dgm:pt modelId="{71564B4D-EB14-4664-877A-43E853712C88}" type="pres">
      <dgm:prSet presAssocID="{C2A62A0E-B59A-40C1-8635-94B014BB1BC9}" presName="sibTrans" presStyleCnt="0"/>
      <dgm:spPr/>
    </dgm:pt>
    <dgm:pt modelId="{04CBAD50-F2D0-4885-AEF5-02478F387DDB}" type="pres">
      <dgm:prSet presAssocID="{54E1FA61-E669-4652-B361-C266650C547E}" presName="textNode" presStyleLbl="node1" presStyleIdx="1" presStyleCnt="5" custAng="20881000">
        <dgm:presLayoutVars>
          <dgm:bulletEnabled val="1"/>
        </dgm:presLayoutVars>
      </dgm:prSet>
      <dgm:spPr/>
    </dgm:pt>
    <dgm:pt modelId="{2210066B-78D1-4BA1-82CE-F1600ECC848D}" type="pres">
      <dgm:prSet presAssocID="{1DA1C610-ED15-4D40-A420-E2DAF2001792}" presName="sibTrans" presStyleCnt="0"/>
      <dgm:spPr/>
    </dgm:pt>
    <dgm:pt modelId="{CCAC2D70-16F1-4E6D-8BC0-0584C183E412}" type="pres">
      <dgm:prSet presAssocID="{6332A966-11AE-4FB6-A9C9-8E4814B4B26D}" presName="textNode" presStyleLbl="node1" presStyleIdx="2" presStyleCnt="5" custAng="20547156">
        <dgm:presLayoutVars>
          <dgm:bulletEnabled val="1"/>
        </dgm:presLayoutVars>
      </dgm:prSet>
      <dgm:spPr/>
    </dgm:pt>
    <dgm:pt modelId="{AF464ECC-A9DF-4112-B145-A4C0BA2AA777}" type="pres">
      <dgm:prSet presAssocID="{8AFE7D62-A977-436F-95BD-DF757D9C2F22}" presName="sibTrans" presStyleCnt="0"/>
      <dgm:spPr/>
    </dgm:pt>
    <dgm:pt modelId="{67373972-B248-486C-AC26-EA9FB5C7C2E6}" type="pres">
      <dgm:prSet presAssocID="{22D25FC3-3D1D-4D94-88D5-F6342978A375}" presName="textNode" presStyleLbl="node1" presStyleIdx="3" presStyleCnt="5" custAng="20227220">
        <dgm:presLayoutVars>
          <dgm:bulletEnabled val="1"/>
        </dgm:presLayoutVars>
      </dgm:prSet>
      <dgm:spPr/>
    </dgm:pt>
    <dgm:pt modelId="{D29802C8-5157-401D-90F6-430FD2E70006}" type="pres">
      <dgm:prSet presAssocID="{D38C8316-76F5-407A-ACD2-111F41CED967}" presName="sibTrans" presStyleCnt="0"/>
      <dgm:spPr/>
    </dgm:pt>
    <dgm:pt modelId="{2D4D5569-49BE-4AD1-8A31-C833F3A83145}" type="pres">
      <dgm:prSet presAssocID="{AEEED0E0-869D-4022-9993-8B6C9A8F9C14}" presName="textNode" presStyleLbl="node1" presStyleIdx="4" presStyleCnt="5" custAng="20332019" custScaleY="94615" custLinFactNeighborX="63005">
        <dgm:presLayoutVars>
          <dgm:bulletEnabled val="1"/>
        </dgm:presLayoutVars>
      </dgm:prSet>
      <dgm:spPr/>
    </dgm:pt>
  </dgm:ptLst>
  <dgm:cxnLst>
    <dgm:cxn modelId="{138F7700-4B37-4FD7-AAFA-FA994D78BFCB}" srcId="{E8D0F63F-8C70-45C9-AC7A-1C61C5C4FC0F}" destId="{771C7ED5-B529-4465-B653-1E64DB33A730}" srcOrd="0" destOrd="0" parTransId="{67E6A7B7-8984-48D3-B504-75C26011A92E}" sibTransId="{C2A62A0E-B59A-40C1-8635-94B014BB1BC9}"/>
    <dgm:cxn modelId="{E9E32414-82D7-498A-8137-984FF7C0DCD9}" type="presOf" srcId="{22D25FC3-3D1D-4D94-88D5-F6342978A375}" destId="{67373972-B248-486C-AC26-EA9FB5C7C2E6}" srcOrd="0" destOrd="0" presId="urn:microsoft.com/office/officeart/2005/8/layout/hProcess9"/>
    <dgm:cxn modelId="{38C96022-4AA7-4649-9117-C7CC15C8B873}" type="presOf" srcId="{6332A966-11AE-4FB6-A9C9-8E4814B4B26D}" destId="{CCAC2D70-16F1-4E6D-8BC0-0584C183E412}" srcOrd="0" destOrd="0" presId="urn:microsoft.com/office/officeart/2005/8/layout/hProcess9"/>
    <dgm:cxn modelId="{A82E855C-7D85-4922-AE52-FCDB9CCBB190}" srcId="{E8D0F63F-8C70-45C9-AC7A-1C61C5C4FC0F}" destId="{22D25FC3-3D1D-4D94-88D5-F6342978A375}" srcOrd="3" destOrd="0" parTransId="{EA578E1C-F72C-4400-A4A6-68E5B4E5B408}" sibTransId="{D38C8316-76F5-407A-ACD2-111F41CED967}"/>
    <dgm:cxn modelId="{94D8017A-24C0-48A7-891E-78EA354B9EC4}" type="presOf" srcId="{771C7ED5-B529-4465-B653-1E64DB33A730}" destId="{24494537-B323-4239-86F6-658BBC594F2D}" srcOrd="0" destOrd="0" presId="urn:microsoft.com/office/officeart/2005/8/layout/hProcess9"/>
    <dgm:cxn modelId="{445EDA88-3B75-49A5-82F4-6B79E2682C06}" srcId="{E8D0F63F-8C70-45C9-AC7A-1C61C5C4FC0F}" destId="{6332A966-11AE-4FB6-A9C9-8E4814B4B26D}" srcOrd="2" destOrd="0" parTransId="{65E2994C-400B-4B03-90AF-3FB1266A702C}" sibTransId="{8AFE7D62-A977-436F-95BD-DF757D9C2F22}"/>
    <dgm:cxn modelId="{DAD9A7A9-A228-4D83-8190-B3CCF8D7C998}" type="presOf" srcId="{E8D0F63F-8C70-45C9-AC7A-1C61C5C4FC0F}" destId="{84C2D400-7069-4467-AF29-BB91D91DEFF1}" srcOrd="0" destOrd="0" presId="urn:microsoft.com/office/officeart/2005/8/layout/hProcess9"/>
    <dgm:cxn modelId="{ECF75CCF-B7B4-4DC7-9BA7-9B367F0E17AA}" srcId="{E8D0F63F-8C70-45C9-AC7A-1C61C5C4FC0F}" destId="{AEEED0E0-869D-4022-9993-8B6C9A8F9C14}" srcOrd="4" destOrd="0" parTransId="{88BF9C44-A386-40F0-BB24-A70D109270E8}" sibTransId="{4F8C15EF-8CEF-44DC-A960-9F54729F35C3}"/>
    <dgm:cxn modelId="{60C1CAED-3EBE-429A-BCCF-59F60FE9C07E}" srcId="{E8D0F63F-8C70-45C9-AC7A-1C61C5C4FC0F}" destId="{54E1FA61-E669-4652-B361-C266650C547E}" srcOrd="1" destOrd="0" parTransId="{369CAD3F-D7DC-43B3-864E-CCCD99CEB7CA}" sibTransId="{1DA1C610-ED15-4D40-A420-E2DAF2001792}"/>
    <dgm:cxn modelId="{FD6E21FA-371F-4756-893D-99995C4A1DC6}" type="presOf" srcId="{AEEED0E0-869D-4022-9993-8B6C9A8F9C14}" destId="{2D4D5569-49BE-4AD1-8A31-C833F3A83145}" srcOrd="0" destOrd="0" presId="urn:microsoft.com/office/officeart/2005/8/layout/hProcess9"/>
    <dgm:cxn modelId="{B16F6AFD-473C-4329-96E2-ACF83488E102}" type="presOf" srcId="{54E1FA61-E669-4652-B361-C266650C547E}" destId="{04CBAD50-F2D0-4885-AEF5-02478F387DDB}" srcOrd="0" destOrd="0" presId="urn:microsoft.com/office/officeart/2005/8/layout/hProcess9"/>
    <dgm:cxn modelId="{90FD5027-C880-4862-89F5-683A494FFCC2}" type="presParOf" srcId="{84C2D400-7069-4467-AF29-BB91D91DEFF1}" destId="{EF8A8DC8-FBAA-40B5-B72B-35A89F8BDE52}" srcOrd="0" destOrd="0" presId="urn:microsoft.com/office/officeart/2005/8/layout/hProcess9"/>
    <dgm:cxn modelId="{49176A6A-65C3-4A9A-A37B-AC39C063DE67}" type="presParOf" srcId="{84C2D400-7069-4467-AF29-BB91D91DEFF1}" destId="{715EDF75-F1EF-436C-9FB5-EEAA711C031E}" srcOrd="1" destOrd="0" presId="urn:microsoft.com/office/officeart/2005/8/layout/hProcess9"/>
    <dgm:cxn modelId="{08D06770-B417-4003-AC4C-1FDFDC80015D}" type="presParOf" srcId="{715EDF75-F1EF-436C-9FB5-EEAA711C031E}" destId="{24494537-B323-4239-86F6-658BBC594F2D}" srcOrd="0" destOrd="0" presId="urn:microsoft.com/office/officeart/2005/8/layout/hProcess9"/>
    <dgm:cxn modelId="{45370B3F-90D3-479F-BB30-9899619EA034}" type="presParOf" srcId="{715EDF75-F1EF-436C-9FB5-EEAA711C031E}" destId="{71564B4D-EB14-4664-877A-43E853712C88}" srcOrd="1" destOrd="0" presId="urn:microsoft.com/office/officeart/2005/8/layout/hProcess9"/>
    <dgm:cxn modelId="{E0439BB8-4A0F-4FB5-8F85-70B0E6F8F2C7}" type="presParOf" srcId="{715EDF75-F1EF-436C-9FB5-EEAA711C031E}" destId="{04CBAD50-F2D0-4885-AEF5-02478F387DDB}" srcOrd="2" destOrd="0" presId="urn:microsoft.com/office/officeart/2005/8/layout/hProcess9"/>
    <dgm:cxn modelId="{D0A405EB-B87E-478A-A353-F78D016E2706}" type="presParOf" srcId="{715EDF75-F1EF-436C-9FB5-EEAA711C031E}" destId="{2210066B-78D1-4BA1-82CE-F1600ECC848D}" srcOrd="3" destOrd="0" presId="urn:microsoft.com/office/officeart/2005/8/layout/hProcess9"/>
    <dgm:cxn modelId="{E68B48F0-8AB3-4339-80FC-ACA04804194B}" type="presParOf" srcId="{715EDF75-F1EF-436C-9FB5-EEAA711C031E}" destId="{CCAC2D70-16F1-4E6D-8BC0-0584C183E412}" srcOrd="4" destOrd="0" presId="urn:microsoft.com/office/officeart/2005/8/layout/hProcess9"/>
    <dgm:cxn modelId="{F685ED6F-3105-4D3B-AAB8-822013702329}" type="presParOf" srcId="{715EDF75-F1EF-436C-9FB5-EEAA711C031E}" destId="{AF464ECC-A9DF-4112-B145-A4C0BA2AA777}" srcOrd="5" destOrd="0" presId="urn:microsoft.com/office/officeart/2005/8/layout/hProcess9"/>
    <dgm:cxn modelId="{8196362C-9897-4A5E-B7AB-43AF0B7C97C7}" type="presParOf" srcId="{715EDF75-F1EF-436C-9FB5-EEAA711C031E}" destId="{67373972-B248-486C-AC26-EA9FB5C7C2E6}" srcOrd="6" destOrd="0" presId="urn:microsoft.com/office/officeart/2005/8/layout/hProcess9"/>
    <dgm:cxn modelId="{2A711ED2-3644-4698-B52D-5322BC61D042}" type="presParOf" srcId="{715EDF75-F1EF-436C-9FB5-EEAA711C031E}" destId="{D29802C8-5157-401D-90F6-430FD2E70006}" srcOrd="7" destOrd="0" presId="urn:microsoft.com/office/officeart/2005/8/layout/hProcess9"/>
    <dgm:cxn modelId="{DB077A7F-F5EA-4147-8C10-A144859F665E}" type="presParOf" srcId="{715EDF75-F1EF-436C-9FB5-EEAA711C031E}" destId="{2D4D5569-49BE-4AD1-8A31-C833F3A8314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8398D9-73E2-4D00-9DC5-5175875DF053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42D8A14D-CC96-4AE5-8E06-3B8C3A680F71}">
      <dgm:prSet/>
      <dgm:spPr/>
      <dgm:t>
        <a:bodyPr/>
        <a:lstStyle/>
        <a:p>
          <a:pPr rtl="0"/>
          <a:r>
            <a:rPr lang="hr-HR" b="1" dirty="0"/>
            <a:t>Postrojbe u aktivnoj obrani prešle su u napad na taktičkim smjerovima</a:t>
          </a:r>
          <a:r>
            <a:rPr lang="hr-HR" dirty="0"/>
            <a:t>:</a:t>
          </a:r>
        </a:p>
      </dgm:t>
    </dgm:pt>
    <dgm:pt modelId="{DFE991C4-C17F-47BF-88F9-3A9A3FB18C6F}" type="parTrans" cxnId="{5BB2677F-6566-4400-BE99-1913ADA95089}">
      <dgm:prSet/>
      <dgm:spPr/>
      <dgm:t>
        <a:bodyPr/>
        <a:lstStyle/>
        <a:p>
          <a:endParaRPr lang="hr-HR"/>
        </a:p>
      </dgm:t>
    </dgm:pt>
    <dgm:pt modelId="{83415448-3D5C-44F8-86E7-D94CC7E63FC5}" type="sibTrans" cxnId="{5BB2677F-6566-4400-BE99-1913ADA95089}">
      <dgm:prSet/>
      <dgm:spPr/>
      <dgm:t>
        <a:bodyPr/>
        <a:lstStyle/>
        <a:p>
          <a:endParaRPr lang="hr-HR"/>
        </a:p>
      </dgm:t>
    </dgm:pt>
    <dgm:pt modelId="{DDA663D5-9266-4783-B511-420542140616}">
      <dgm:prSet/>
      <dgm:spPr/>
      <dgm:t>
        <a:bodyPr/>
        <a:lstStyle/>
        <a:p>
          <a:pPr rtl="0"/>
          <a:r>
            <a:rPr lang="hr-HR" dirty="0" err="1"/>
            <a:t>Briševo</a:t>
          </a:r>
          <a:r>
            <a:rPr lang="hr-HR" dirty="0"/>
            <a:t> – Murvica - Smoković;</a:t>
          </a:r>
        </a:p>
      </dgm:t>
    </dgm:pt>
    <dgm:pt modelId="{5C00551D-7134-449D-B165-203328F4CBD7}" type="parTrans" cxnId="{C5846E6B-F70F-47A4-9170-4CA7B490D50B}">
      <dgm:prSet/>
      <dgm:spPr/>
      <dgm:t>
        <a:bodyPr/>
        <a:lstStyle/>
        <a:p>
          <a:endParaRPr lang="hr-HR"/>
        </a:p>
      </dgm:t>
    </dgm:pt>
    <dgm:pt modelId="{149641E3-8BD7-4C60-B6BA-5997358D3A1E}" type="sibTrans" cxnId="{C5846E6B-F70F-47A4-9170-4CA7B490D50B}">
      <dgm:prSet/>
      <dgm:spPr/>
      <dgm:t>
        <a:bodyPr/>
        <a:lstStyle/>
        <a:p>
          <a:endParaRPr lang="hr-HR"/>
        </a:p>
      </dgm:t>
    </dgm:pt>
    <dgm:pt modelId="{6217C05C-B393-4C31-B24B-FCDAF82CA1B0}">
      <dgm:prSet/>
      <dgm:spPr/>
      <dgm:t>
        <a:bodyPr/>
        <a:lstStyle/>
        <a:p>
          <a:pPr rtl="0"/>
          <a:r>
            <a:rPr lang="hr-HR" dirty="0"/>
            <a:t>Stara Karaula – </a:t>
          </a:r>
          <a:r>
            <a:rPr lang="hr-HR" dirty="0" err="1"/>
            <a:t>Musapstan</a:t>
          </a:r>
          <a:r>
            <a:rPr lang="hr-HR" dirty="0"/>
            <a:t> - Crno;</a:t>
          </a:r>
        </a:p>
      </dgm:t>
    </dgm:pt>
    <dgm:pt modelId="{56A84952-6420-44A3-8E07-129268388051}" type="parTrans" cxnId="{9DD166A9-FBDF-4B3E-AF9B-60AFB628A342}">
      <dgm:prSet/>
      <dgm:spPr/>
      <dgm:t>
        <a:bodyPr/>
        <a:lstStyle/>
        <a:p>
          <a:endParaRPr lang="hr-HR"/>
        </a:p>
      </dgm:t>
    </dgm:pt>
    <dgm:pt modelId="{7E052B73-FF6F-48C1-A614-63115271524D}" type="sibTrans" cxnId="{9DD166A9-FBDF-4B3E-AF9B-60AFB628A342}">
      <dgm:prSet/>
      <dgm:spPr/>
      <dgm:t>
        <a:bodyPr/>
        <a:lstStyle/>
        <a:p>
          <a:endParaRPr lang="hr-HR"/>
        </a:p>
      </dgm:t>
    </dgm:pt>
    <dgm:pt modelId="{C4539708-EE05-4618-A8D9-0BB8FF0F7465}">
      <dgm:prSet/>
      <dgm:spPr/>
      <dgm:t>
        <a:bodyPr/>
        <a:lstStyle/>
        <a:p>
          <a:pPr rtl="0"/>
          <a:r>
            <a:rPr lang="hr-HR" dirty="0"/>
            <a:t>Sv. Martin (brdo) – </a:t>
          </a:r>
          <a:r>
            <a:rPr lang="hr-HR" dirty="0" err="1"/>
            <a:t>Babindub</a:t>
          </a:r>
          <a:r>
            <a:rPr lang="hr-HR" dirty="0"/>
            <a:t> - Zrakoplovna baza Zemunik;</a:t>
          </a:r>
        </a:p>
      </dgm:t>
    </dgm:pt>
    <dgm:pt modelId="{F69C182D-A73A-4AA2-B179-0F206536D80B}" type="parTrans" cxnId="{5FE4B63F-7852-4390-AA56-E29487870B8E}">
      <dgm:prSet/>
      <dgm:spPr/>
      <dgm:t>
        <a:bodyPr/>
        <a:lstStyle/>
        <a:p>
          <a:endParaRPr lang="hr-HR"/>
        </a:p>
      </dgm:t>
    </dgm:pt>
    <dgm:pt modelId="{752726E8-E833-4674-AD53-F4A69E6D8B9C}" type="sibTrans" cxnId="{5FE4B63F-7852-4390-AA56-E29487870B8E}">
      <dgm:prSet/>
      <dgm:spPr/>
      <dgm:t>
        <a:bodyPr/>
        <a:lstStyle/>
        <a:p>
          <a:endParaRPr lang="hr-HR"/>
        </a:p>
      </dgm:t>
    </dgm:pt>
    <dgm:pt modelId="{A0C3B1D2-096E-487C-8771-0D0D30A3C0A6}">
      <dgm:prSet/>
      <dgm:spPr/>
      <dgm:t>
        <a:bodyPr/>
        <a:lstStyle/>
        <a:p>
          <a:pPr rtl="0"/>
          <a:r>
            <a:rPr lang="hr-HR" dirty="0"/>
            <a:t>Prkos – </a:t>
          </a:r>
          <a:r>
            <a:rPr lang="hr-HR" dirty="0" err="1"/>
            <a:t>Škabrnja</a:t>
          </a:r>
          <a:r>
            <a:rPr lang="hr-HR" dirty="0"/>
            <a:t> - </a:t>
          </a:r>
          <a:r>
            <a:rPr lang="hr-HR" dirty="0" err="1"/>
            <a:t>Ražovljeva</a:t>
          </a:r>
          <a:r>
            <a:rPr lang="hr-HR" dirty="0"/>
            <a:t> glava.</a:t>
          </a:r>
        </a:p>
      </dgm:t>
    </dgm:pt>
    <dgm:pt modelId="{CF38C7EC-605F-4156-A5F8-3F9F230EB85A}" type="parTrans" cxnId="{1FF4AE8C-6C95-4C1E-88E6-7AC7DC585352}">
      <dgm:prSet/>
      <dgm:spPr/>
      <dgm:t>
        <a:bodyPr/>
        <a:lstStyle/>
        <a:p>
          <a:endParaRPr lang="hr-HR"/>
        </a:p>
      </dgm:t>
    </dgm:pt>
    <dgm:pt modelId="{D26C1A57-327C-4389-8DB8-100112AC3F24}" type="sibTrans" cxnId="{1FF4AE8C-6C95-4C1E-88E6-7AC7DC585352}">
      <dgm:prSet/>
      <dgm:spPr/>
      <dgm:t>
        <a:bodyPr/>
        <a:lstStyle/>
        <a:p>
          <a:endParaRPr lang="hr-HR"/>
        </a:p>
      </dgm:t>
    </dgm:pt>
    <dgm:pt modelId="{829425D5-F9ED-4F7E-A22E-5D376BD7624B}" type="pres">
      <dgm:prSet presAssocID="{838398D9-73E2-4D00-9DC5-5175875DF053}" presName="CompostProcess" presStyleCnt="0">
        <dgm:presLayoutVars>
          <dgm:dir/>
          <dgm:resizeHandles val="exact"/>
        </dgm:presLayoutVars>
      </dgm:prSet>
      <dgm:spPr/>
    </dgm:pt>
    <dgm:pt modelId="{05373FC2-F6B6-48B0-895E-514653EA99EA}" type="pres">
      <dgm:prSet presAssocID="{838398D9-73E2-4D00-9DC5-5175875DF053}" presName="arrow" presStyleLbl="bgShp" presStyleIdx="0" presStyleCnt="1" custScaleX="117647"/>
      <dgm:spPr/>
    </dgm:pt>
    <dgm:pt modelId="{9F636608-7C26-458B-8E77-CD78CB96AFB9}" type="pres">
      <dgm:prSet presAssocID="{838398D9-73E2-4D00-9DC5-5175875DF053}" presName="linearProcess" presStyleCnt="0"/>
      <dgm:spPr/>
    </dgm:pt>
    <dgm:pt modelId="{3026E263-90DF-46DD-AE8A-1A0BE9874A3D}" type="pres">
      <dgm:prSet presAssocID="{42D8A14D-CC96-4AE5-8E06-3B8C3A680F71}" presName="textNode" presStyleLbl="node1" presStyleIdx="0" presStyleCnt="5" custScaleY="179026">
        <dgm:presLayoutVars>
          <dgm:bulletEnabled val="1"/>
        </dgm:presLayoutVars>
      </dgm:prSet>
      <dgm:spPr/>
    </dgm:pt>
    <dgm:pt modelId="{960E94BE-D939-4726-8410-0A591400DA6B}" type="pres">
      <dgm:prSet presAssocID="{83415448-3D5C-44F8-86E7-D94CC7E63FC5}" presName="sibTrans" presStyleCnt="0"/>
      <dgm:spPr/>
    </dgm:pt>
    <dgm:pt modelId="{CF589D63-8947-4B95-82CE-FDB45E05CEF7}" type="pres">
      <dgm:prSet presAssocID="{DDA663D5-9266-4783-B511-420542140616}" presName="textNode" presStyleLbl="node1" presStyleIdx="1" presStyleCnt="5" custAng="20572744">
        <dgm:presLayoutVars>
          <dgm:bulletEnabled val="1"/>
        </dgm:presLayoutVars>
      </dgm:prSet>
      <dgm:spPr/>
    </dgm:pt>
    <dgm:pt modelId="{9FD46D06-CECA-4186-A7BF-DB76C58E5331}" type="pres">
      <dgm:prSet presAssocID="{149641E3-8BD7-4C60-B6BA-5997358D3A1E}" presName="sibTrans" presStyleCnt="0"/>
      <dgm:spPr/>
    </dgm:pt>
    <dgm:pt modelId="{814E42FE-8A23-430C-8FD8-DA280F2DDAAF}" type="pres">
      <dgm:prSet presAssocID="{6217C05C-B393-4C31-B24B-FCDAF82CA1B0}" presName="textNode" presStyleLbl="node1" presStyleIdx="2" presStyleCnt="5" custAng="20665404">
        <dgm:presLayoutVars>
          <dgm:bulletEnabled val="1"/>
        </dgm:presLayoutVars>
      </dgm:prSet>
      <dgm:spPr/>
    </dgm:pt>
    <dgm:pt modelId="{126286A2-58E9-4BCA-8C6E-00527A2644E4}" type="pres">
      <dgm:prSet presAssocID="{7E052B73-FF6F-48C1-A614-63115271524D}" presName="sibTrans" presStyleCnt="0"/>
      <dgm:spPr/>
    </dgm:pt>
    <dgm:pt modelId="{50CE911A-B11E-45DF-B09C-22C8591219BB}" type="pres">
      <dgm:prSet presAssocID="{C4539708-EE05-4618-A8D9-0BB8FF0F7465}" presName="textNode" presStyleLbl="node1" presStyleIdx="3" presStyleCnt="5" custAng="20522734">
        <dgm:presLayoutVars>
          <dgm:bulletEnabled val="1"/>
        </dgm:presLayoutVars>
      </dgm:prSet>
      <dgm:spPr/>
    </dgm:pt>
    <dgm:pt modelId="{8FBD7F47-F3E8-460C-9C8D-59D6DF4B4FEE}" type="pres">
      <dgm:prSet presAssocID="{752726E8-E833-4674-AD53-F4A69E6D8B9C}" presName="sibTrans" presStyleCnt="0"/>
      <dgm:spPr/>
    </dgm:pt>
    <dgm:pt modelId="{6F9F3DFD-BD51-4768-A789-202010A7380B}" type="pres">
      <dgm:prSet presAssocID="{A0C3B1D2-096E-487C-8771-0D0D30A3C0A6}" presName="textNode" presStyleLbl="node1" presStyleIdx="4" presStyleCnt="5" custAng="20469006" custLinFactNeighborX="4576" custLinFactNeighborY="-4826">
        <dgm:presLayoutVars>
          <dgm:bulletEnabled val="1"/>
        </dgm:presLayoutVars>
      </dgm:prSet>
      <dgm:spPr/>
    </dgm:pt>
  </dgm:ptLst>
  <dgm:cxnLst>
    <dgm:cxn modelId="{83F3AD12-061D-45F0-9C09-1C90AE3278E1}" type="presOf" srcId="{42D8A14D-CC96-4AE5-8E06-3B8C3A680F71}" destId="{3026E263-90DF-46DD-AE8A-1A0BE9874A3D}" srcOrd="0" destOrd="0" presId="urn:microsoft.com/office/officeart/2005/8/layout/hProcess9"/>
    <dgm:cxn modelId="{EA489834-C62B-4280-8F08-8A3C7DF7D9DA}" type="presOf" srcId="{838398D9-73E2-4D00-9DC5-5175875DF053}" destId="{829425D5-F9ED-4F7E-A22E-5D376BD7624B}" srcOrd="0" destOrd="0" presId="urn:microsoft.com/office/officeart/2005/8/layout/hProcess9"/>
    <dgm:cxn modelId="{5FE4B63F-7852-4390-AA56-E29487870B8E}" srcId="{838398D9-73E2-4D00-9DC5-5175875DF053}" destId="{C4539708-EE05-4618-A8D9-0BB8FF0F7465}" srcOrd="3" destOrd="0" parTransId="{F69C182D-A73A-4AA2-B179-0F206536D80B}" sibTransId="{752726E8-E833-4674-AD53-F4A69E6D8B9C}"/>
    <dgm:cxn modelId="{2D9AEA41-BEF8-46A7-B025-FE4F5F5E162C}" type="presOf" srcId="{A0C3B1D2-096E-487C-8771-0D0D30A3C0A6}" destId="{6F9F3DFD-BD51-4768-A789-202010A7380B}" srcOrd="0" destOrd="0" presId="urn:microsoft.com/office/officeart/2005/8/layout/hProcess9"/>
    <dgm:cxn modelId="{C5846E6B-F70F-47A4-9170-4CA7B490D50B}" srcId="{838398D9-73E2-4D00-9DC5-5175875DF053}" destId="{DDA663D5-9266-4783-B511-420542140616}" srcOrd="1" destOrd="0" parTransId="{5C00551D-7134-449D-B165-203328F4CBD7}" sibTransId="{149641E3-8BD7-4C60-B6BA-5997358D3A1E}"/>
    <dgm:cxn modelId="{5BB2677F-6566-4400-BE99-1913ADA95089}" srcId="{838398D9-73E2-4D00-9DC5-5175875DF053}" destId="{42D8A14D-CC96-4AE5-8E06-3B8C3A680F71}" srcOrd="0" destOrd="0" parTransId="{DFE991C4-C17F-47BF-88F9-3A9A3FB18C6F}" sibTransId="{83415448-3D5C-44F8-86E7-D94CC7E63FC5}"/>
    <dgm:cxn modelId="{1FF4AE8C-6C95-4C1E-88E6-7AC7DC585352}" srcId="{838398D9-73E2-4D00-9DC5-5175875DF053}" destId="{A0C3B1D2-096E-487C-8771-0D0D30A3C0A6}" srcOrd="4" destOrd="0" parTransId="{CF38C7EC-605F-4156-A5F8-3F9F230EB85A}" sibTransId="{D26C1A57-327C-4389-8DB8-100112AC3F24}"/>
    <dgm:cxn modelId="{35A86F95-E1DB-44F4-A534-23BFD3504182}" type="presOf" srcId="{C4539708-EE05-4618-A8D9-0BB8FF0F7465}" destId="{50CE911A-B11E-45DF-B09C-22C8591219BB}" srcOrd="0" destOrd="0" presId="urn:microsoft.com/office/officeart/2005/8/layout/hProcess9"/>
    <dgm:cxn modelId="{9DD166A9-FBDF-4B3E-AF9B-60AFB628A342}" srcId="{838398D9-73E2-4D00-9DC5-5175875DF053}" destId="{6217C05C-B393-4C31-B24B-FCDAF82CA1B0}" srcOrd="2" destOrd="0" parTransId="{56A84952-6420-44A3-8E07-129268388051}" sibTransId="{7E052B73-FF6F-48C1-A614-63115271524D}"/>
    <dgm:cxn modelId="{B38750CC-E8A8-41E2-9F9E-2EE5E8BD8803}" type="presOf" srcId="{6217C05C-B393-4C31-B24B-FCDAF82CA1B0}" destId="{814E42FE-8A23-430C-8FD8-DA280F2DDAAF}" srcOrd="0" destOrd="0" presId="urn:microsoft.com/office/officeart/2005/8/layout/hProcess9"/>
    <dgm:cxn modelId="{18CCC9E9-BEEC-411D-8729-CB4CF14D583B}" type="presOf" srcId="{DDA663D5-9266-4783-B511-420542140616}" destId="{CF589D63-8947-4B95-82CE-FDB45E05CEF7}" srcOrd="0" destOrd="0" presId="urn:microsoft.com/office/officeart/2005/8/layout/hProcess9"/>
    <dgm:cxn modelId="{D3317F05-AE98-4E31-B14C-DD0180742FC8}" type="presParOf" srcId="{829425D5-F9ED-4F7E-A22E-5D376BD7624B}" destId="{05373FC2-F6B6-48B0-895E-514653EA99EA}" srcOrd="0" destOrd="0" presId="urn:microsoft.com/office/officeart/2005/8/layout/hProcess9"/>
    <dgm:cxn modelId="{88B5F06F-1A27-4319-85A1-0BB22276BEE9}" type="presParOf" srcId="{829425D5-F9ED-4F7E-A22E-5D376BD7624B}" destId="{9F636608-7C26-458B-8E77-CD78CB96AFB9}" srcOrd="1" destOrd="0" presId="urn:microsoft.com/office/officeart/2005/8/layout/hProcess9"/>
    <dgm:cxn modelId="{0BEAAF36-F210-471F-B761-B95FF0E4D011}" type="presParOf" srcId="{9F636608-7C26-458B-8E77-CD78CB96AFB9}" destId="{3026E263-90DF-46DD-AE8A-1A0BE9874A3D}" srcOrd="0" destOrd="0" presId="urn:microsoft.com/office/officeart/2005/8/layout/hProcess9"/>
    <dgm:cxn modelId="{DB5AA457-8AC6-4101-80DD-A45A09F52E2A}" type="presParOf" srcId="{9F636608-7C26-458B-8E77-CD78CB96AFB9}" destId="{960E94BE-D939-4726-8410-0A591400DA6B}" srcOrd="1" destOrd="0" presId="urn:microsoft.com/office/officeart/2005/8/layout/hProcess9"/>
    <dgm:cxn modelId="{3C03DE7A-A729-414A-9E4C-68210E72728A}" type="presParOf" srcId="{9F636608-7C26-458B-8E77-CD78CB96AFB9}" destId="{CF589D63-8947-4B95-82CE-FDB45E05CEF7}" srcOrd="2" destOrd="0" presId="urn:microsoft.com/office/officeart/2005/8/layout/hProcess9"/>
    <dgm:cxn modelId="{BE7BBDEC-3A88-49CA-AD7D-C324E2B7918B}" type="presParOf" srcId="{9F636608-7C26-458B-8E77-CD78CB96AFB9}" destId="{9FD46D06-CECA-4186-A7BF-DB76C58E5331}" srcOrd="3" destOrd="0" presId="urn:microsoft.com/office/officeart/2005/8/layout/hProcess9"/>
    <dgm:cxn modelId="{B338F743-6A61-463D-8A8F-A8EC9A9EE6C3}" type="presParOf" srcId="{9F636608-7C26-458B-8E77-CD78CB96AFB9}" destId="{814E42FE-8A23-430C-8FD8-DA280F2DDAAF}" srcOrd="4" destOrd="0" presId="urn:microsoft.com/office/officeart/2005/8/layout/hProcess9"/>
    <dgm:cxn modelId="{FE9C0A1E-B84F-4FB1-9240-FDDBA81A9F8C}" type="presParOf" srcId="{9F636608-7C26-458B-8E77-CD78CB96AFB9}" destId="{126286A2-58E9-4BCA-8C6E-00527A2644E4}" srcOrd="5" destOrd="0" presId="urn:microsoft.com/office/officeart/2005/8/layout/hProcess9"/>
    <dgm:cxn modelId="{ABFD5198-A070-4F03-BACB-BFBD4F91437F}" type="presParOf" srcId="{9F636608-7C26-458B-8E77-CD78CB96AFB9}" destId="{50CE911A-B11E-45DF-B09C-22C8591219BB}" srcOrd="6" destOrd="0" presId="urn:microsoft.com/office/officeart/2005/8/layout/hProcess9"/>
    <dgm:cxn modelId="{E7A5419E-D518-4991-A013-68824F21D0BE}" type="presParOf" srcId="{9F636608-7C26-458B-8E77-CD78CB96AFB9}" destId="{8FBD7F47-F3E8-460C-9C8D-59D6DF4B4FEE}" srcOrd="7" destOrd="0" presId="urn:microsoft.com/office/officeart/2005/8/layout/hProcess9"/>
    <dgm:cxn modelId="{EB9C6036-4DEC-4CAB-A490-18730F2434F3}" type="presParOf" srcId="{9F636608-7C26-458B-8E77-CD78CB96AFB9}" destId="{6F9F3DFD-BD51-4768-A789-202010A7380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F666DC-3BD7-4330-9B81-A039D398F39D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r-HR"/>
        </a:p>
      </dgm:t>
    </dgm:pt>
    <dgm:pt modelId="{9FB9A00C-F0A7-4372-AFDB-7E444661DD54}">
      <dgm:prSet/>
      <dgm:spPr/>
      <dgm:t>
        <a:bodyPr/>
        <a:lstStyle/>
        <a:p>
          <a:pPr rtl="0"/>
          <a:r>
            <a:rPr lang="hr-HR" dirty="0"/>
            <a:t>Postrojbe HV-a napale su istodobno u više smjerova potiskujući neprijateljske snage prema Zemuniku, prometnicom Zadar-Maslenica prema Benkovcu, uz obalu prema </a:t>
          </a:r>
          <a:r>
            <a:rPr lang="hr-HR" dirty="0" err="1"/>
            <a:t>Rovanjskoj</a:t>
          </a:r>
          <a:r>
            <a:rPr lang="hr-HR" dirty="0"/>
            <a:t> i dalje prema Obrovcu, ovladavajući dominantnim visovima na Velebitu. </a:t>
          </a:r>
        </a:p>
        <a:p>
          <a:pPr rtl="0"/>
          <a:r>
            <a:rPr lang="hr-HR" dirty="0"/>
            <a:t>HV je zauzla jako neprijateljsko uporište Gradina odakle nastavlja s napredovanjem prema selima </a:t>
          </a:r>
          <a:r>
            <a:rPr lang="hr-HR" dirty="0" err="1"/>
            <a:t>Paljuv</a:t>
          </a:r>
          <a:r>
            <a:rPr lang="hr-HR" dirty="0"/>
            <a:t> i Buterina. Tijekom prvog dana neprijatelj nakratko konsolidira snage i uspostavlja obranu u selu </a:t>
          </a:r>
          <a:r>
            <a:rPr lang="hr-HR" dirty="0" err="1"/>
            <a:t>Podgradina</a:t>
          </a:r>
          <a:r>
            <a:rPr lang="hr-HR" dirty="0"/>
            <a:t> pokušavajući izvršiti protuudar.</a:t>
          </a:r>
        </a:p>
      </dgm:t>
    </dgm:pt>
    <dgm:pt modelId="{B43EA16A-E1A7-4B46-B8A5-DDF52CD8BEE1}" type="parTrans" cxnId="{6C42CD7B-5EC7-4D3B-8286-258D490024B7}">
      <dgm:prSet/>
      <dgm:spPr/>
      <dgm:t>
        <a:bodyPr/>
        <a:lstStyle/>
        <a:p>
          <a:endParaRPr lang="hr-HR"/>
        </a:p>
      </dgm:t>
    </dgm:pt>
    <dgm:pt modelId="{C2028727-85E2-47A4-9C43-D9638958AAC4}" type="sibTrans" cxnId="{6C42CD7B-5EC7-4D3B-8286-258D490024B7}">
      <dgm:prSet/>
      <dgm:spPr/>
      <dgm:t>
        <a:bodyPr/>
        <a:lstStyle/>
        <a:p>
          <a:endParaRPr lang="hr-HR"/>
        </a:p>
      </dgm:t>
    </dgm:pt>
    <dgm:pt modelId="{C5CCB49A-BF81-4A9D-85BE-F733F17BDED9}" type="pres">
      <dgm:prSet presAssocID="{BFF666DC-3BD7-4330-9B81-A039D398F39D}" presName="CompostProcess" presStyleCnt="0">
        <dgm:presLayoutVars>
          <dgm:dir/>
          <dgm:resizeHandles val="exact"/>
        </dgm:presLayoutVars>
      </dgm:prSet>
      <dgm:spPr/>
    </dgm:pt>
    <dgm:pt modelId="{513D6293-26CC-41BF-8838-D066F3DCDD93}" type="pres">
      <dgm:prSet presAssocID="{BFF666DC-3BD7-4330-9B81-A039D398F39D}" presName="arrow" presStyleLbl="bgShp" presStyleIdx="0" presStyleCnt="1" custScaleX="117647" custLinFactNeighborX="1226"/>
      <dgm:spPr/>
    </dgm:pt>
    <dgm:pt modelId="{73580CAE-8E74-4F95-A129-97D8B61891BD}" type="pres">
      <dgm:prSet presAssocID="{BFF666DC-3BD7-4330-9B81-A039D398F39D}" presName="linearProcess" presStyleCnt="0"/>
      <dgm:spPr/>
    </dgm:pt>
    <dgm:pt modelId="{2E11D184-16C6-4A8C-A8A1-B8F33005CB8F}" type="pres">
      <dgm:prSet presAssocID="{9FB9A00C-F0A7-4372-AFDB-7E444661DD54}" presName="textNode" presStyleLbl="node1" presStyleIdx="0" presStyleCnt="1" custScaleX="107776" custScaleY="244368" custLinFactNeighborX="154" custLinFactNeighborY="-2816">
        <dgm:presLayoutVars>
          <dgm:bulletEnabled val="1"/>
        </dgm:presLayoutVars>
      </dgm:prSet>
      <dgm:spPr/>
    </dgm:pt>
  </dgm:ptLst>
  <dgm:cxnLst>
    <dgm:cxn modelId="{6C42CD7B-5EC7-4D3B-8286-258D490024B7}" srcId="{BFF666DC-3BD7-4330-9B81-A039D398F39D}" destId="{9FB9A00C-F0A7-4372-AFDB-7E444661DD54}" srcOrd="0" destOrd="0" parTransId="{B43EA16A-E1A7-4B46-B8A5-DDF52CD8BEE1}" sibTransId="{C2028727-85E2-47A4-9C43-D9638958AAC4}"/>
    <dgm:cxn modelId="{BE6A55E0-A909-4E86-A6B2-C26760A37B85}" type="presOf" srcId="{9FB9A00C-F0A7-4372-AFDB-7E444661DD54}" destId="{2E11D184-16C6-4A8C-A8A1-B8F33005CB8F}" srcOrd="0" destOrd="0" presId="urn:microsoft.com/office/officeart/2005/8/layout/hProcess9"/>
    <dgm:cxn modelId="{22922FFE-114D-4FBD-8651-5B5280510B7E}" type="presOf" srcId="{BFF666DC-3BD7-4330-9B81-A039D398F39D}" destId="{C5CCB49A-BF81-4A9D-85BE-F733F17BDED9}" srcOrd="0" destOrd="0" presId="urn:microsoft.com/office/officeart/2005/8/layout/hProcess9"/>
    <dgm:cxn modelId="{3CFC63A9-0AB6-46BC-9E31-07FFC4B29CB2}" type="presParOf" srcId="{C5CCB49A-BF81-4A9D-85BE-F733F17BDED9}" destId="{513D6293-26CC-41BF-8838-D066F3DCDD93}" srcOrd="0" destOrd="0" presId="urn:microsoft.com/office/officeart/2005/8/layout/hProcess9"/>
    <dgm:cxn modelId="{503E1C4B-0E12-450D-843A-65305F832FE2}" type="presParOf" srcId="{C5CCB49A-BF81-4A9D-85BE-F733F17BDED9}" destId="{73580CAE-8E74-4F95-A129-97D8B61891BD}" srcOrd="1" destOrd="0" presId="urn:microsoft.com/office/officeart/2005/8/layout/hProcess9"/>
    <dgm:cxn modelId="{07E99B0A-BF27-4497-8666-4B0CEF70EE20}" type="presParOf" srcId="{73580CAE-8E74-4F95-A129-97D8B61891BD}" destId="{2E11D184-16C6-4A8C-A8A1-B8F33005CB8F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EE7406-65D7-4ADF-8793-712196BE25E8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354C1F9-5F9D-492F-A651-33C37986B9E5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Hrvatska vojska i policija u borbena su djelovanja krenule iz nekoliko smjerova i </a:t>
          </a:r>
          <a:r>
            <a:rPr lang="hr-HR" b="1" dirty="0">
              <a:solidFill>
                <a:schemeClr val="tx1"/>
              </a:solidFill>
            </a:rPr>
            <a:t>već prvog dana </a:t>
          </a:r>
          <a:r>
            <a:rPr lang="hr-HR" dirty="0">
              <a:solidFill>
                <a:schemeClr val="tx1"/>
              </a:solidFill>
            </a:rPr>
            <a:t>oslobođeni su </a:t>
          </a:r>
          <a:r>
            <a:rPr lang="hr-HR" dirty="0" err="1">
              <a:solidFill>
                <a:schemeClr val="tx1"/>
              </a:solidFill>
            </a:rPr>
            <a:t>Rovanjska</a:t>
          </a:r>
          <a:r>
            <a:rPr lang="hr-HR" dirty="0">
              <a:solidFill>
                <a:schemeClr val="tx1"/>
              </a:solidFill>
            </a:rPr>
            <a:t>, Maslenica, Novsko </a:t>
          </a:r>
          <a:r>
            <a:rPr lang="hr-HR" dirty="0" err="1">
              <a:solidFill>
                <a:schemeClr val="tx1"/>
              </a:solidFill>
            </a:rPr>
            <a:t>ždrilo</a:t>
          </a:r>
          <a:r>
            <a:rPr lang="hr-HR" dirty="0">
              <a:solidFill>
                <a:schemeClr val="tx1"/>
              </a:solidFill>
            </a:rPr>
            <a:t>, </a:t>
          </a:r>
          <a:r>
            <a:rPr lang="hr-HR" dirty="0" err="1">
              <a:solidFill>
                <a:schemeClr val="tx1"/>
              </a:solidFill>
            </a:rPr>
            <a:t>Podgradina</a:t>
          </a:r>
          <a:r>
            <a:rPr lang="hr-HR" dirty="0">
              <a:solidFill>
                <a:schemeClr val="tx1"/>
              </a:solidFill>
            </a:rPr>
            <a:t>, Islam Latinski, Islam Grčki i Kašić. Sljedećih su dana oslobođeni Zračna luka Zemunik te mnoga mjesta zadarskoga zaleđa.</a:t>
          </a:r>
        </a:p>
      </dgm:t>
    </dgm:pt>
    <dgm:pt modelId="{2C5EFCE8-E115-449C-BE80-2DF339522404}" type="parTrans" cxnId="{FFF09852-BFF5-4C0F-ABD4-97C61C77B070}">
      <dgm:prSet/>
      <dgm:spPr/>
      <dgm:t>
        <a:bodyPr/>
        <a:lstStyle/>
        <a:p>
          <a:endParaRPr lang="hr-HR"/>
        </a:p>
      </dgm:t>
    </dgm:pt>
    <dgm:pt modelId="{8E8FC3F3-F1DA-4B5E-8487-FA74DFF5E7C7}" type="sibTrans" cxnId="{FFF09852-BFF5-4C0F-ABD4-97C61C77B070}">
      <dgm:prSet/>
      <dgm:spPr/>
      <dgm:t>
        <a:bodyPr/>
        <a:lstStyle/>
        <a:p>
          <a:endParaRPr lang="hr-HR"/>
        </a:p>
      </dgm:t>
    </dgm:pt>
    <dgm:pt modelId="{40FDFF6D-27C6-4988-B3B4-5BA9368EF932}">
      <dgm:prSet phldrT="[Tekst]" phldr="1"/>
      <dgm:spPr/>
      <dgm:t>
        <a:bodyPr/>
        <a:lstStyle/>
        <a:p>
          <a:endParaRPr lang="hr-HR" dirty="0"/>
        </a:p>
      </dgm:t>
    </dgm:pt>
    <dgm:pt modelId="{51725289-F56E-4857-9379-43DDA0AA4736}" type="parTrans" cxnId="{754BD0AE-AD08-4129-B659-3A7C96FB82A7}">
      <dgm:prSet/>
      <dgm:spPr/>
      <dgm:t>
        <a:bodyPr/>
        <a:lstStyle/>
        <a:p>
          <a:endParaRPr lang="hr-HR"/>
        </a:p>
      </dgm:t>
    </dgm:pt>
    <dgm:pt modelId="{6DF7E90E-8FB3-4E1D-AC2A-8CAF90BF869A}" type="sibTrans" cxnId="{754BD0AE-AD08-4129-B659-3A7C96FB82A7}">
      <dgm:prSet/>
      <dgm:spPr/>
      <dgm:t>
        <a:bodyPr/>
        <a:lstStyle/>
        <a:p>
          <a:endParaRPr lang="hr-HR"/>
        </a:p>
      </dgm:t>
    </dgm:pt>
    <dgm:pt modelId="{56E7C21A-9241-44C7-8FAA-B8595066D50E}">
      <dgm:prSet/>
      <dgm:spPr/>
      <dgm:t>
        <a:bodyPr/>
        <a:lstStyle/>
        <a:p>
          <a:endParaRPr lang="hr-HR"/>
        </a:p>
      </dgm:t>
    </dgm:pt>
    <dgm:pt modelId="{EB5865AC-A9D0-4532-9D6E-00D49AC6632D}" type="parTrans" cxnId="{F7DDFF8E-CAA1-4676-B51F-2D044D04E04C}">
      <dgm:prSet/>
      <dgm:spPr/>
      <dgm:t>
        <a:bodyPr/>
        <a:lstStyle/>
        <a:p>
          <a:endParaRPr lang="hr-HR"/>
        </a:p>
      </dgm:t>
    </dgm:pt>
    <dgm:pt modelId="{ADE9A558-A899-46AA-BD3C-28678BBFC74A}" type="sibTrans" cxnId="{F7DDFF8E-CAA1-4676-B51F-2D044D04E04C}">
      <dgm:prSet/>
      <dgm:spPr/>
      <dgm:t>
        <a:bodyPr/>
        <a:lstStyle/>
        <a:p>
          <a:endParaRPr lang="hr-HR"/>
        </a:p>
      </dgm:t>
    </dgm:pt>
    <dgm:pt modelId="{1517A5B8-DCEC-42FB-88DA-FF44513EDBA5}">
      <dgm:prSet/>
      <dgm:spPr/>
      <dgm:t>
        <a:bodyPr/>
        <a:lstStyle/>
        <a:p>
          <a:endParaRPr lang="hr-HR" dirty="0"/>
        </a:p>
      </dgm:t>
    </dgm:pt>
    <dgm:pt modelId="{ECD6BC6D-A36D-47A0-BA15-29160F0CB304}" type="parTrans" cxnId="{2A5A44E7-900D-4444-A9A0-0E505C70BF4B}">
      <dgm:prSet/>
      <dgm:spPr/>
      <dgm:t>
        <a:bodyPr/>
        <a:lstStyle/>
        <a:p>
          <a:endParaRPr lang="hr-HR"/>
        </a:p>
      </dgm:t>
    </dgm:pt>
    <dgm:pt modelId="{169BAD46-6502-46AA-9495-9F55D5F6907C}" type="sibTrans" cxnId="{2A5A44E7-900D-4444-A9A0-0E505C70BF4B}">
      <dgm:prSet/>
      <dgm:spPr/>
      <dgm:t>
        <a:bodyPr/>
        <a:lstStyle/>
        <a:p>
          <a:endParaRPr lang="hr-HR"/>
        </a:p>
      </dgm:t>
    </dgm:pt>
    <dgm:pt modelId="{7D3EC23B-483C-4C1B-8B7C-D2F5B6728212}">
      <dgm:prSet/>
      <dgm:spPr/>
      <dgm:t>
        <a:bodyPr/>
        <a:lstStyle/>
        <a:p>
          <a:endParaRPr lang="hr-HR" b="1" u="sng" dirty="0">
            <a:solidFill>
              <a:schemeClr val="tx1"/>
            </a:solidFill>
          </a:endParaRPr>
        </a:p>
        <a:p>
          <a:r>
            <a:rPr lang="hr-HR" b="1" u="sng" dirty="0">
              <a:solidFill>
                <a:schemeClr val="tx1"/>
              </a:solidFill>
            </a:rPr>
            <a:t>Strateški iznimno važno </a:t>
          </a:r>
          <a:r>
            <a:rPr lang="hr-HR" dirty="0">
              <a:solidFill>
                <a:schemeClr val="tx1"/>
              </a:solidFill>
            </a:rPr>
            <a:t>bilo je i preuzimanje nadzora nad širim područjem Velike i Male Bobije, </a:t>
          </a:r>
          <a:r>
            <a:rPr lang="hr-HR" dirty="0" err="1">
              <a:solidFill>
                <a:schemeClr val="tx1"/>
              </a:solidFill>
            </a:rPr>
            <a:t>Tulovih</a:t>
          </a:r>
          <a:r>
            <a:rPr lang="hr-HR" dirty="0">
              <a:solidFill>
                <a:schemeClr val="tx1"/>
              </a:solidFill>
            </a:rPr>
            <a:t> greda i Malog Alana, ključnih položaja na Velebitu s kojih su hrvatske snage mogle nadzirati Obrovac, Gračac i Benkovac. Do završetka operacije oslobođeno je cijelo područje tzv. ružičaste zone u zadarskom zaleđu i osiguran strateški bitan prostor </a:t>
          </a:r>
          <a:r>
            <a:rPr lang="hr-HR" dirty="0" err="1">
              <a:solidFill>
                <a:schemeClr val="tx1"/>
              </a:solidFill>
            </a:rPr>
            <a:t>Novskog</a:t>
          </a:r>
          <a:r>
            <a:rPr lang="hr-HR" dirty="0">
              <a:solidFill>
                <a:schemeClr val="tx1"/>
              </a:solidFill>
            </a:rPr>
            <a:t> </a:t>
          </a:r>
          <a:r>
            <a:rPr lang="hr-HR" dirty="0" err="1">
              <a:solidFill>
                <a:schemeClr val="tx1"/>
              </a:solidFill>
            </a:rPr>
            <a:t>ždrila</a:t>
          </a:r>
          <a:r>
            <a:rPr lang="hr-HR" dirty="0">
              <a:solidFill>
                <a:schemeClr val="tx1"/>
              </a:solidFill>
            </a:rPr>
            <a:t>.</a:t>
          </a:r>
        </a:p>
      </dgm:t>
    </dgm:pt>
    <dgm:pt modelId="{448CB2BD-E733-4E39-ADCC-7BF99112D4A5}" type="parTrans" cxnId="{FD498F2D-4122-4D39-8658-8863147311A1}">
      <dgm:prSet/>
      <dgm:spPr/>
      <dgm:t>
        <a:bodyPr/>
        <a:lstStyle/>
        <a:p>
          <a:endParaRPr lang="hr-HR"/>
        </a:p>
      </dgm:t>
    </dgm:pt>
    <dgm:pt modelId="{2F2F6769-246A-47AC-9758-823CDBA8BBB0}" type="sibTrans" cxnId="{FD498F2D-4122-4D39-8658-8863147311A1}">
      <dgm:prSet/>
      <dgm:spPr/>
      <dgm:t>
        <a:bodyPr/>
        <a:lstStyle/>
        <a:p>
          <a:endParaRPr lang="hr-HR"/>
        </a:p>
      </dgm:t>
    </dgm:pt>
    <dgm:pt modelId="{6C9A99D8-78EE-4163-85F7-A8C9BB54860C}" type="pres">
      <dgm:prSet presAssocID="{A4EE7406-65D7-4ADF-8793-712196BE25E8}" presName="compositeShape" presStyleCnt="0">
        <dgm:presLayoutVars>
          <dgm:chMax val="2"/>
          <dgm:dir/>
          <dgm:resizeHandles val="exact"/>
        </dgm:presLayoutVars>
      </dgm:prSet>
      <dgm:spPr/>
    </dgm:pt>
    <dgm:pt modelId="{E8B1F9C3-FDF3-4FD9-9A3C-A4B4B908DA3F}" type="pres">
      <dgm:prSet presAssocID="{A4EE7406-65D7-4ADF-8793-712196BE25E8}" presName="ribbon" presStyleLbl="node1" presStyleIdx="0" presStyleCnt="1" custScaleY="131293" custLinFactNeighborX="-823" custLinFactNeighborY="542"/>
      <dgm:spPr>
        <a:solidFill>
          <a:schemeClr val="accent3"/>
        </a:solidFill>
      </dgm:spPr>
    </dgm:pt>
    <dgm:pt modelId="{A0CA50C9-1730-4A48-B815-F13921BAA8F6}" type="pres">
      <dgm:prSet presAssocID="{A4EE7406-65D7-4ADF-8793-712196BE25E8}" presName="leftArrowText" presStyleLbl="node1" presStyleIdx="0" presStyleCnt="1" custScaleY="108179">
        <dgm:presLayoutVars>
          <dgm:chMax val="0"/>
          <dgm:bulletEnabled val="1"/>
        </dgm:presLayoutVars>
      </dgm:prSet>
      <dgm:spPr/>
    </dgm:pt>
    <dgm:pt modelId="{DEB6719A-ADF1-43F3-BCCA-CFE53E32FFDE}" type="pres">
      <dgm:prSet presAssocID="{A4EE7406-65D7-4ADF-8793-712196BE25E8}" presName="rightArrowText" presStyleLbl="node1" presStyleIdx="0" presStyleCnt="1" custScaleX="112925" custScaleY="113677">
        <dgm:presLayoutVars>
          <dgm:chMax val="0"/>
          <dgm:bulletEnabled val="1"/>
        </dgm:presLayoutVars>
      </dgm:prSet>
      <dgm:spPr/>
    </dgm:pt>
  </dgm:ptLst>
  <dgm:cxnLst>
    <dgm:cxn modelId="{0E56DF20-76E8-4385-B627-DC3D8F47EABF}" type="presOf" srcId="{A4EE7406-65D7-4ADF-8793-712196BE25E8}" destId="{6C9A99D8-78EE-4163-85F7-A8C9BB54860C}" srcOrd="0" destOrd="0" presId="urn:microsoft.com/office/officeart/2005/8/layout/arrow6"/>
    <dgm:cxn modelId="{CE08BB21-1082-4ADA-A932-241BE5D8B1C4}" type="presOf" srcId="{7D3EC23B-483C-4C1B-8B7C-D2F5B6728212}" destId="{DEB6719A-ADF1-43F3-BCCA-CFE53E32FFDE}" srcOrd="0" destOrd="0" presId="urn:microsoft.com/office/officeart/2005/8/layout/arrow6"/>
    <dgm:cxn modelId="{FD498F2D-4122-4D39-8658-8863147311A1}" srcId="{A4EE7406-65D7-4ADF-8793-712196BE25E8}" destId="{7D3EC23B-483C-4C1B-8B7C-D2F5B6728212}" srcOrd="1" destOrd="0" parTransId="{448CB2BD-E733-4E39-ADCC-7BF99112D4A5}" sibTransId="{2F2F6769-246A-47AC-9758-823CDBA8BBB0}"/>
    <dgm:cxn modelId="{FFF09852-BFF5-4C0F-ABD4-97C61C77B070}" srcId="{A4EE7406-65D7-4ADF-8793-712196BE25E8}" destId="{5354C1F9-5F9D-492F-A651-33C37986B9E5}" srcOrd="0" destOrd="0" parTransId="{2C5EFCE8-E115-449C-BE80-2DF339522404}" sibTransId="{8E8FC3F3-F1DA-4B5E-8487-FA74DFF5E7C7}"/>
    <dgm:cxn modelId="{B1CAF353-0C4A-4768-82E5-FA68C35F430E}" type="presOf" srcId="{5354C1F9-5F9D-492F-A651-33C37986B9E5}" destId="{A0CA50C9-1730-4A48-B815-F13921BAA8F6}" srcOrd="0" destOrd="0" presId="urn:microsoft.com/office/officeart/2005/8/layout/arrow6"/>
    <dgm:cxn modelId="{F7DDFF8E-CAA1-4676-B51F-2D044D04E04C}" srcId="{A4EE7406-65D7-4ADF-8793-712196BE25E8}" destId="{56E7C21A-9241-44C7-8FAA-B8595066D50E}" srcOrd="3" destOrd="0" parTransId="{EB5865AC-A9D0-4532-9D6E-00D49AC6632D}" sibTransId="{ADE9A558-A899-46AA-BD3C-28678BBFC74A}"/>
    <dgm:cxn modelId="{754BD0AE-AD08-4129-B659-3A7C96FB82A7}" srcId="{A4EE7406-65D7-4ADF-8793-712196BE25E8}" destId="{40FDFF6D-27C6-4988-B3B4-5BA9368EF932}" srcOrd="2" destOrd="0" parTransId="{51725289-F56E-4857-9379-43DDA0AA4736}" sibTransId="{6DF7E90E-8FB3-4E1D-AC2A-8CAF90BF869A}"/>
    <dgm:cxn modelId="{2A5A44E7-900D-4444-A9A0-0E505C70BF4B}" srcId="{A4EE7406-65D7-4ADF-8793-712196BE25E8}" destId="{1517A5B8-DCEC-42FB-88DA-FF44513EDBA5}" srcOrd="4" destOrd="0" parTransId="{ECD6BC6D-A36D-47A0-BA15-29160F0CB304}" sibTransId="{169BAD46-6502-46AA-9495-9F55D5F6907C}"/>
    <dgm:cxn modelId="{892D69CE-D3F3-45C1-9A57-2441B4FBDB4E}" type="presParOf" srcId="{6C9A99D8-78EE-4163-85F7-A8C9BB54860C}" destId="{E8B1F9C3-FDF3-4FD9-9A3C-A4B4B908DA3F}" srcOrd="0" destOrd="0" presId="urn:microsoft.com/office/officeart/2005/8/layout/arrow6"/>
    <dgm:cxn modelId="{C8D1E589-B722-41B3-97D4-E7B4F3490399}" type="presParOf" srcId="{6C9A99D8-78EE-4163-85F7-A8C9BB54860C}" destId="{A0CA50C9-1730-4A48-B815-F13921BAA8F6}" srcOrd="1" destOrd="0" presId="urn:microsoft.com/office/officeart/2005/8/layout/arrow6"/>
    <dgm:cxn modelId="{5842B401-1507-41C5-BA17-2EC1E6144FE5}" type="presParOf" srcId="{6C9A99D8-78EE-4163-85F7-A8C9BB54860C}" destId="{DEB6719A-ADF1-43F3-BCCA-CFE53E32FFD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081101-F871-4DC2-821C-8F419FFB595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EEE0EDB-F350-4E91-83DE-2082D0E0858F}">
      <dgm:prSet custT="1"/>
      <dgm:spPr/>
      <dgm:t>
        <a:bodyPr/>
        <a:lstStyle/>
        <a:p>
          <a:pPr rtl="0"/>
          <a:r>
            <a:rPr lang="hr-HR" sz="1600" dirty="0">
              <a:solidFill>
                <a:schemeClr val="tx2"/>
              </a:solidFill>
            </a:rPr>
            <a:t>Premda su glavni ciljevi operacije ostvareni u vrlo kratkom razdoblju zbog pritiska Međunarodne zajednice 25. siječnja </a:t>
          </a:r>
          <a:r>
            <a:rPr lang="hr-HR" sz="1600" b="1" dirty="0">
              <a:solidFill>
                <a:schemeClr val="tx2"/>
              </a:solidFill>
            </a:rPr>
            <a:t>zaustavljeno je Hrvatsko napredovanje </a:t>
          </a:r>
          <a:r>
            <a:rPr lang="hr-HR" sz="1600" dirty="0">
              <a:solidFill>
                <a:schemeClr val="tx2"/>
              </a:solidFill>
            </a:rPr>
            <a:t>nadomak Obrovca i Benkovca, što su neprijateljske snage iskoristile za pojačanje svojih snaga i protunapad pa su borbe potrajale još nekoliko idućih dana.</a:t>
          </a:r>
        </a:p>
      </dgm:t>
    </dgm:pt>
    <dgm:pt modelId="{A4961673-E8E9-4059-AB10-A98FADE04197}" type="parTrans" cxnId="{D0C6E265-9701-4E8F-912C-C0B9F453A4B8}">
      <dgm:prSet/>
      <dgm:spPr/>
      <dgm:t>
        <a:bodyPr/>
        <a:lstStyle/>
        <a:p>
          <a:endParaRPr lang="hr-HR"/>
        </a:p>
      </dgm:t>
    </dgm:pt>
    <dgm:pt modelId="{5AB4067A-D330-4E06-9975-D0164B8DEB7C}" type="sibTrans" cxnId="{D0C6E265-9701-4E8F-912C-C0B9F453A4B8}">
      <dgm:prSet/>
      <dgm:spPr/>
      <dgm:t>
        <a:bodyPr/>
        <a:lstStyle/>
        <a:p>
          <a:endParaRPr lang="hr-HR"/>
        </a:p>
      </dgm:t>
    </dgm:pt>
    <dgm:pt modelId="{B8A4DFCE-0C22-432C-B505-77423E506800}">
      <dgm:prSet custT="1"/>
      <dgm:spPr/>
      <dgm:t>
        <a:bodyPr/>
        <a:lstStyle/>
        <a:p>
          <a:pPr rtl="0"/>
          <a:r>
            <a:rPr lang="hr-HR" sz="1600" dirty="0">
              <a:solidFill>
                <a:schemeClr val="tx2"/>
              </a:solidFill>
            </a:rPr>
            <a:t>No hrvatske snage </a:t>
          </a:r>
          <a:r>
            <a:rPr lang="hr-HR" sz="1600" b="1" dirty="0">
              <a:solidFill>
                <a:schemeClr val="tx2"/>
              </a:solidFill>
            </a:rPr>
            <a:t>zadržale su dostignute crte </a:t>
          </a:r>
          <a:r>
            <a:rPr lang="hr-HR" sz="1600" dirty="0">
              <a:solidFill>
                <a:schemeClr val="tx2"/>
              </a:solidFill>
            </a:rPr>
            <a:t>ojačana postrojbama koju su helikopterima prebačene iz Slavonije. Bio je to prvi izvedeni helikopterski desant postrojbi Hrvatske vojske dotad.</a:t>
          </a:r>
        </a:p>
      </dgm:t>
    </dgm:pt>
    <dgm:pt modelId="{DABFED18-FECA-4E48-819B-7BE26440149D}" type="parTrans" cxnId="{C388A776-FC55-4A18-AFED-7DF28719167B}">
      <dgm:prSet/>
      <dgm:spPr/>
      <dgm:t>
        <a:bodyPr/>
        <a:lstStyle/>
        <a:p>
          <a:endParaRPr lang="hr-HR"/>
        </a:p>
      </dgm:t>
    </dgm:pt>
    <dgm:pt modelId="{93FAE1DE-5A2B-426E-97AB-0E3F0B543617}" type="sibTrans" cxnId="{C388A776-FC55-4A18-AFED-7DF28719167B}">
      <dgm:prSet/>
      <dgm:spPr/>
      <dgm:t>
        <a:bodyPr/>
        <a:lstStyle/>
        <a:p>
          <a:endParaRPr lang="hr-HR"/>
        </a:p>
      </dgm:t>
    </dgm:pt>
    <dgm:pt modelId="{F61D1776-E396-4DF1-B9E1-3A019B8F54EF}" type="pres">
      <dgm:prSet presAssocID="{F2081101-F871-4DC2-821C-8F419FFB595D}" presName="Name0" presStyleCnt="0">
        <dgm:presLayoutVars>
          <dgm:dir/>
          <dgm:animLvl val="lvl"/>
          <dgm:resizeHandles val="exact"/>
        </dgm:presLayoutVars>
      </dgm:prSet>
      <dgm:spPr/>
    </dgm:pt>
    <dgm:pt modelId="{23E7BD21-0C68-4067-BF3C-059E133801B6}" type="pres">
      <dgm:prSet presAssocID="{EEEE0EDB-F350-4E91-83DE-2082D0E0858F}" presName="composite" presStyleCnt="0"/>
      <dgm:spPr/>
    </dgm:pt>
    <dgm:pt modelId="{12753707-26DF-4B2E-A746-C97F05F0F2B4}" type="pres">
      <dgm:prSet presAssocID="{EEEE0EDB-F350-4E91-83DE-2082D0E0858F}" presName="parTx" presStyleLbl="alignNode1" presStyleIdx="0" presStyleCnt="2" custScaleX="109994" custScaleY="111911" custLinFactY="-31637" custLinFactNeighborX="7483" custLinFactNeighborY="-100000">
        <dgm:presLayoutVars>
          <dgm:chMax val="0"/>
          <dgm:chPref val="0"/>
          <dgm:bulletEnabled val="1"/>
        </dgm:presLayoutVars>
      </dgm:prSet>
      <dgm:spPr/>
    </dgm:pt>
    <dgm:pt modelId="{18CC4DF1-61B9-46E6-8E42-5D402CBACA83}" type="pres">
      <dgm:prSet presAssocID="{EEEE0EDB-F350-4E91-83DE-2082D0E0858F}" presName="desTx" presStyleLbl="alignAccFollowNode1" presStyleIdx="0" presStyleCnt="2" custFlipVert="1" custScaleX="57294" custScaleY="77865" custLinFactX="13063" custLinFactNeighborX="100000" custLinFactNeighborY="164">
        <dgm:presLayoutVars>
          <dgm:bulletEnabled val="1"/>
        </dgm:presLayoutVars>
      </dgm:prSet>
      <dgm:spPr/>
    </dgm:pt>
    <dgm:pt modelId="{5B7A3B45-45E7-4C46-BE3A-660F8858371A}" type="pres">
      <dgm:prSet presAssocID="{5AB4067A-D330-4E06-9975-D0164B8DEB7C}" presName="space" presStyleCnt="0"/>
      <dgm:spPr/>
    </dgm:pt>
    <dgm:pt modelId="{5F5365A5-B1A9-4DFD-97B6-BDAEED592904}" type="pres">
      <dgm:prSet presAssocID="{B8A4DFCE-0C22-432C-B505-77423E506800}" presName="composite" presStyleCnt="0"/>
      <dgm:spPr/>
    </dgm:pt>
    <dgm:pt modelId="{7F26F039-7DFC-4296-A4C2-1F1D279E40F1}" type="pres">
      <dgm:prSet presAssocID="{B8A4DFCE-0C22-432C-B505-77423E506800}" presName="parTx" presStyleLbl="alignNode1" presStyleIdx="1" presStyleCnt="2" custScaleX="104035" custScaleY="102181" custLinFactY="-19341" custLinFactNeighborX="-2793" custLinFactNeighborY="-100000">
        <dgm:presLayoutVars>
          <dgm:chMax val="0"/>
          <dgm:chPref val="0"/>
          <dgm:bulletEnabled val="1"/>
        </dgm:presLayoutVars>
      </dgm:prSet>
      <dgm:spPr/>
    </dgm:pt>
    <dgm:pt modelId="{AC531E02-4768-4E6D-8C30-12DFB41A8E0C}" type="pres">
      <dgm:prSet presAssocID="{B8A4DFCE-0C22-432C-B505-77423E506800}" presName="desTx" presStyleLbl="alignAccFollowNode1" presStyleIdx="1" presStyleCnt="2" custAng="21290637" custFlipHor="1" custScaleX="21437" custScaleY="59641" custLinFactNeighborX="28364" custLinFactNeighborY="-51543">
        <dgm:presLayoutVars>
          <dgm:bulletEnabled val="1"/>
        </dgm:presLayoutVars>
      </dgm:prSet>
      <dgm:spPr/>
    </dgm:pt>
  </dgm:ptLst>
  <dgm:cxnLst>
    <dgm:cxn modelId="{D0C6E265-9701-4E8F-912C-C0B9F453A4B8}" srcId="{F2081101-F871-4DC2-821C-8F419FFB595D}" destId="{EEEE0EDB-F350-4E91-83DE-2082D0E0858F}" srcOrd="0" destOrd="0" parTransId="{A4961673-E8E9-4059-AB10-A98FADE04197}" sibTransId="{5AB4067A-D330-4E06-9975-D0164B8DEB7C}"/>
    <dgm:cxn modelId="{77AD984C-6561-4F9A-89C5-5A6DDF2E2866}" type="presOf" srcId="{EEEE0EDB-F350-4E91-83DE-2082D0E0858F}" destId="{12753707-26DF-4B2E-A746-C97F05F0F2B4}" srcOrd="0" destOrd="0" presId="urn:microsoft.com/office/officeart/2005/8/layout/hList1"/>
    <dgm:cxn modelId="{0B6BC074-26C1-4140-A2D0-5EE0FD441927}" type="presOf" srcId="{F2081101-F871-4DC2-821C-8F419FFB595D}" destId="{F61D1776-E396-4DF1-B9E1-3A019B8F54EF}" srcOrd="0" destOrd="0" presId="urn:microsoft.com/office/officeart/2005/8/layout/hList1"/>
    <dgm:cxn modelId="{C388A776-FC55-4A18-AFED-7DF28719167B}" srcId="{F2081101-F871-4DC2-821C-8F419FFB595D}" destId="{B8A4DFCE-0C22-432C-B505-77423E506800}" srcOrd="1" destOrd="0" parTransId="{DABFED18-FECA-4E48-819B-7BE26440149D}" sibTransId="{93FAE1DE-5A2B-426E-97AB-0E3F0B543617}"/>
    <dgm:cxn modelId="{2351259A-CEDA-489A-9BF0-F10F596C5A93}" type="presOf" srcId="{B8A4DFCE-0C22-432C-B505-77423E506800}" destId="{7F26F039-7DFC-4296-A4C2-1F1D279E40F1}" srcOrd="0" destOrd="0" presId="urn:microsoft.com/office/officeart/2005/8/layout/hList1"/>
    <dgm:cxn modelId="{3010ED29-F79A-4209-BA0B-41AAB8EE1A7A}" type="presParOf" srcId="{F61D1776-E396-4DF1-B9E1-3A019B8F54EF}" destId="{23E7BD21-0C68-4067-BF3C-059E133801B6}" srcOrd="0" destOrd="0" presId="urn:microsoft.com/office/officeart/2005/8/layout/hList1"/>
    <dgm:cxn modelId="{189326C6-6966-4C1B-98B1-9BC07C7C884B}" type="presParOf" srcId="{23E7BD21-0C68-4067-BF3C-059E133801B6}" destId="{12753707-26DF-4B2E-A746-C97F05F0F2B4}" srcOrd="0" destOrd="0" presId="urn:microsoft.com/office/officeart/2005/8/layout/hList1"/>
    <dgm:cxn modelId="{155EC3F2-5F91-4176-B9C4-074F26FA9766}" type="presParOf" srcId="{23E7BD21-0C68-4067-BF3C-059E133801B6}" destId="{18CC4DF1-61B9-46E6-8E42-5D402CBACA83}" srcOrd="1" destOrd="0" presId="urn:microsoft.com/office/officeart/2005/8/layout/hList1"/>
    <dgm:cxn modelId="{E343C712-F6D7-4990-978E-F5E47ADA38B8}" type="presParOf" srcId="{F61D1776-E396-4DF1-B9E1-3A019B8F54EF}" destId="{5B7A3B45-45E7-4C46-BE3A-660F8858371A}" srcOrd="1" destOrd="0" presId="urn:microsoft.com/office/officeart/2005/8/layout/hList1"/>
    <dgm:cxn modelId="{7702AB75-2AE7-40ED-917A-9C9E168E6DB2}" type="presParOf" srcId="{F61D1776-E396-4DF1-B9E1-3A019B8F54EF}" destId="{5F5365A5-B1A9-4DFD-97B6-BDAEED592904}" srcOrd="2" destOrd="0" presId="urn:microsoft.com/office/officeart/2005/8/layout/hList1"/>
    <dgm:cxn modelId="{FCD2C539-24A6-46D8-9EEA-3ED58A68AC7B}" type="presParOf" srcId="{5F5365A5-B1A9-4DFD-97B6-BDAEED592904}" destId="{7F26F039-7DFC-4296-A4C2-1F1D279E40F1}" srcOrd="0" destOrd="0" presId="urn:microsoft.com/office/officeart/2005/8/layout/hList1"/>
    <dgm:cxn modelId="{971D86F2-DA49-45CA-9603-885B903E2A96}" type="presParOf" srcId="{5F5365A5-B1A9-4DFD-97B6-BDAEED592904}" destId="{AC531E02-4768-4E6D-8C30-12DFB41A8E0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B418A-D3B3-4AA6-92A0-7079702FB253}">
      <dsp:nvSpPr>
        <dsp:cNvPr id="0" name=""/>
        <dsp:cNvSpPr/>
      </dsp:nvSpPr>
      <dsp:spPr>
        <a:xfrm rot="16200000">
          <a:off x="1093154" y="-1093154"/>
          <a:ext cx="3121335" cy="5307645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2"/>
              </a:solidFill>
            </a:rPr>
            <a:t>Prije početka akcija vojna sila SAO Krajine se na svim položajima u Sjevernoj Dalmaciji ojačava te provodi </a:t>
          </a:r>
          <a:r>
            <a:rPr lang="hr-HR" sz="2000" b="1" kern="1200" dirty="0">
              <a:solidFill>
                <a:schemeClr val="tx2"/>
              </a:solidFill>
            </a:rPr>
            <a:t>djelomičnu mobilizaciju</a:t>
          </a:r>
        </a:p>
      </dsp:txBody>
      <dsp:txXfrm rot="5400000">
        <a:off x="-1" y="1"/>
        <a:ext cx="5307645" cy="2341001"/>
      </dsp:txXfrm>
    </dsp:sp>
    <dsp:sp modelId="{C013CE1D-370A-4A88-8B40-35692D0B077B}">
      <dsp:nvSpPr>
        <dsp:cNvPr id="0" name=""/>
        <dsp:cNvSpPr/>
      </dsp:nvSpPr>
      <dsp:spPr>
        <a:xfrm>
          <a:off x="5307645" y="0"/>
          <a:ext cx="5307645" cy="3121335"/>
        </a:xfrm>
        <a:prstGeom prst="round1Rect">
          <a:avLst/>
        </a:prstGeom>
        <a:solidFill>
          <a:schemeClr val="bg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2"/>
              </a:solidFill>
            </a:rPr>
            <a:t>Na taj način jasno daje do znanja da se </a:t>
          </a:r>
          <a:r>
            <a:rPr lang="hr-HR" sz="2000" b="1" kern="1200" dirty="0">
              <a:solidFill>
                <a:schemeClr val="tx2"/>
              </a:solidFill>
            </a:rPr>
            <a:t>ne odriče ideje o stvaranju Velike Srbije</a:t>
          </a:r>
          <a:r>
            <a:rPr lang="hr-HR" sz="2000" kern="1200" dirty="0">
              <a:solidFill>
                <a:schemeClr val="tx2"/>
              </a:solidFill>
            </a:rPr>
            <a:t> na liniji Virovitica – Karlovac – Karlobag</a:t>
          </a:r>
        </a:p>
      </dsp:txBody>
      <dsp:txXfrm>
        <a:off x="5307645" y="0"/>
        <a:ext cx="5307645" cy="2341001"/>
      </dsp:txXfrm>
    </dsp:sp>
    <dsp:sp modelId="{23F60E89-32E8-4994-BE38-350A1518488D}">
      <dsp:nvSpPr>
        <dsp:cNvPr id="0" name=""/>
        <dsp:cNvSpPr/>
      </dsp:nvSpPr>
      <dsp:spPr>
        <a:xfrm rot="10800000">
          <a:off x="0" y="3121335"/>
          <a:ext cx="5307645" cy="3121335"/>
        </a:xfrm>
        <a:prstGeom prst="round1Rect">
          <a:avLst/>
        </a:prstGeom>
        <a:solidFill>
          <a:schemeClr val="tx2">
            <a:lumMod val="50000"/>
            <a:lumOff val="5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2"/>
              </a:solidFill>
            </a:rPr>
            <a:t>Dva mjeseca ranije hrvatski i bosanski Srbi u Prijedoru potpisuju „Deklaraciju o suradnji i težnjama za ujedinjenjem Republike Srpske i Republike Srpske Krajine”, prema kojima ustanovljavaju carinsku i monetarnu uniju, jedinstveno državljanstvo i naznačuju put prema bržem potpunom ujedinjenju</a:t>
          </a:r>
        </a:p>
      </dsp:txBody>
      <dsp:txXfrm rot="10800000">
        <a:off x="0" y="3901669"/>
        <a:ext cx="5307645" cy="2341001"/>
      </dsp:txXfrm>
    </dsp:sp>
    <dsp:sp modelId="{7654404E-3D38-4D82-9119-AEF97FCE38D8}">
      <dsp:nvSpPr>
        <dsp:cNvPr id="0" name=""/>
        <dsp:cNvSpPr/>
      </dsp:nvSpPr>
      <dsp:spPr>
        <a:xfrm rot="5400000">
          <a:off x="6400799" y="2028180"/>
          <a:ext cx="3121335" cy="5307645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tx2"/>
              </a:solidFill>
            </a:rPr>
            <a:t>Uvidjevši da kršenju sporazuma nema kraja te da pobunjeni Srbi čine sve kako bi izigrali Rezoluciju Vijeća sigurnosti UN-a kako bi ostvarili odcjepljenje dijela hrvatskog teritorija te procjenjujući inertnost te neučinkovitost snaga UNPROFOR-a, hrvatsko državno vodstvo, predvođeno dr. Franjom Tuđmanom, početkom siječnja 1993. donosi odluku o provedbi akcije ograničenog dometa i cilja sa svrhom ponovnog cestovnog povezivanja sjeverne i južne Hrvatske, koja je u svakom pogledu </a:t>
          </a:r>
          <a:r>
            <a:rPr lang="hr-HR" sz="1600" kern="1200" dirty="0" err="1">
              <a:solidFill>
                <a:schemeClr val="tx2"/>
              </a:solidFill>
            </a:rPr>
            <a:t>trpila</a:t>
          </a:r>
          <a:r>
            <a:rPr lang="hr-HR" sz="1600" kern="1200" dirty="0">
              <a:solidFill>
                <a:schemeClr val="tx2"/>
              </a:solidFill>
            </a:rPr>
            <a:t> zbog prometne izoliranosti</a:t>
          </a:r>
        </a:p>
      </dsp:txBody>
      <dsp:txXfrm rot="-5400000">
        <a:off x="5307644" y="3901669"/>
        <a:ext cx="5307645" cy="2341001"/>
      </dsp:txXfrm>
    </dsp:sp>
    <dsp:sp modelId="{870C5F01-66A3-42E0-B216-CE8FF17573D9}">
      <dsp:nvSpPr>
        <dsp:cNvPr id="0" name=""/>
        <dsp:cNvSpPr/>
      </dsp:nvSpPr>
      <dsp:spPr>
        <a:xfrm>
          <a:off x="3715351" y="2341001"/>
          <a:ext cx="3184587" cy="156066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1" kern="1200" dirty="0"/>
            <a:t>Situacija prije pokretanja akcije</a:t>
          </a:r>
        </a:p>
      </dsp:txBody>
      <dsp:txXfrm>
        <a:off x="3791536" y="2417186"/>
        <a:ext cx="3032217" cy="14082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8DD02-F6AD-44F1-939F-71326DA90474}">
      <dsp:nvSpPr>
        <dsp:cNvPr id="0" name=""/>
        <dsp:cNvSpPr/>
      </dsp:nvSpPr>
      <dsp:spPr>
        <a:xfrm>
          <a:off x="0" y="114163"/>
          <a:ext cx="10773420" cy="16035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Ipak do kraja ožujka i okončanja operativnih djelovanja na širem području zadarskog zaleđa, junački napadi i obrane, zanosi, odlučnost u oslobođenju domovine nažalost nisu prošli bez žrtava:</a:t>
          </a:r>
        </a:p>
      </dsp:txBody>
      <dsp:txXfrm>
        <a:off x="78278" y="192441"/>
        <a:ext cx="10616864" cy="1446976"/>
      </dsp:txXfrm>
    </dsp:sp>
    <dsp:sp modelId="{9908363F-9A26-4A7D-BBAD-31FF508C259B}">
      <dsp:nvSpPr>
        <dsp:cNvPr id="0" name=""/>
        <dsp:cNvSpPr/>
      </dsp:nvSpPr>
      <dsp:spPr>
        <a:xfrm>
          <a:off x="0" y="1782533"/>
          <a:ext cx="10773420" cy="922491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chemeClr val="tx1"/>
              </a:solidFill>
            </a:rPr>
            <a:t>127</a:t>
          </a:r>
          <a:r>
            <a:rPr lang="hr-HR" sz="2000" kern="1200" dirty="0">
              <a:solidFill>
                <a:schemeClr val="tx1"/>
              </a:solidFill>
            </a:rPr>
            <a:t> hrvatskih vitezova položilo je živote za svoju Hrvatsku, a ranjeno ih je </a:t>
          </a:r>
          <a:r>
            <a:rPr lang="hr-HR" sz="2000" b="1" kern="1200" dirty="0">
              <a:solidFill>
                <a:schemeClr val="tx1"/>
              </a:solidFill>
            </a:rPr>
            <a:t>158</a:t>
          </a:r>
          <a:r>
            <a:rPr lang="hr-HR" sz="2000" kern="1200" dirty="0">
              <a:solidFill>
                <a:schemeClr val="tx1"/>
              </a:solidFill>
            </a:rPr>
            <a:t>.</a:t>
          </a:r>
        </a:p>
      </dsp:txBody>
      <dsp:txXfrm>
        <a:off x="45032" y="1827565"/>
        <a:ext cx="10683356" cy="8324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06312-BBF4-4608-8722-B0F74A1AD7DB}">
      <dsp:nvSpPr>
        <dsp:cNvPr id="0" name=""/>
        <dsp:cNvSpPr/>
      </dsp:nvSpPr>
      <dsp:spPr>
        <a:xfrm>
          <a:off x="3303390" y="2619"/>
          <a:ext cx="3716314" cy="1729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baseline="0" dirty="0">
              <a:solidFill>
                <a:schemeClr val="tx1"/>
              </a:solidFill>
            </a:rPr>
            <a:t>U akciji Maslenica neprijatelj je doživio prvi veći poraz u nizu onih koji će uslijediti do njihovog potpunog sloma</a:t>
          </a:r>
          <a:endParaRPr lang="hr-HR" sz="1800" b="1" kern="1200" dirty="0">
            <a:solidFill>
              <a:schemeClr val="tx1"/>
            </a:solidFill>
          </a:endParaRPr>
        </a:p>
      </dsp:txBody>
      <dsp:txXfrm>
        <a:off x="3387800" y="87029"/>
        <a:ext cx="3547494" cy="1560326"/>
      </dsp:txXfrm>
    </dsp:sp>
    <dsp:sp modelId="{1A36B769-E34C-4BC2-8E90-99D369E9FFD8}">
      <dsp:nvSpPr>
        <dsp:cNvPr id="0" name=""/>
        <dsp:cNvSpPr/>
      </dsp:nvSpPr>
      <dsp:spPr>
        <a:xfrm>
          <a:off x="3303390" y="1818224"/>
          <a:ext cx="3716314" cy="1729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baseline="0" dirty="0">
              <a:solidFill>
                <a:schemeClr val="tx1"/>
              </a:solidFill>
            </a:rPr>
            <a:t>Hrvatski sjever i jug ponovno su povezani, pontonski most izgrađen je nedaleko od srušenog mosta i osigurao je ponovno prometovanje Novigradskim </a:t>
          </a:r>
          <a:r>
            <a:rPr lang="hr-HR" sz="1800" b="1" kern="1200" baseline="0" dirty="0" err="1">
              <a:solidFill>
                <a:schemeClr val="tx1"/>
              </a:solidFill>
            </a:rPr>
            <a:t>ždrilom</a:t>
          </a:r>
          <a:r>
            <a:rPr lang="hr-HR" sz="1800" b="1" kern="1200" baseline="0" dirty="0">
              <a:solidFill>
                <a:schemeClr val="tx1"/>
              </a:solidFill>
            </a:rPr>
            <a:t> do izgradnje novog Masleničkog mosta</a:t>
          </a:r>
          <a:endParaRPr lang="hr-HR" sz="1800" b="1" kern="1200" dirty="0">
            <a:solidFill>
              <a:schemeClr val="tx1"/>
            </a:solidFill>
          </a:endParaRPr>
        </a:p>
      </dsp:txBody>
      <dsp:txXfrm>
        <a:off x="3387800" y="1902634"/>
        <a:ext cx="3547494" cy="1560326"/>
      </dsp:txXfrm>
    </dsp:sp>
    <dsp:sp modelId="{AF08D32E-E781-4872-B5B7-9ECA718A2D99}">
      <dsp:nvSpPr>
        <dsp:cNvPr id="0" name=""/>
        <dsp:cNvSpPr/>
      </dsp:nvSpPr>
      <dsp:spPr>
        <a:xfrm>
          <a:off x="3303390" y="3633828"/>
          <a:ext cx="3716314" cy="1729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baseline="0" dirty="0">
              <a:solidFill>
                <a:schemeClr val="tx1"/>
              </a:solidFill>
            </a:rPr>
            <a:t>Hrvatskom narodu vraćena je nada i dostojanstvo, no ono što je možda bilo najvažnije je da je to bio početak stvaranja vojne sile spremne donijeti slobodu cijeloj Hrvatskoj. </a:t>
          </a:r>
          <a:endParaRPr lang="hr-HR" sz="1800" b="1" kern="1200" dirty="0">
            <a:solidFill>
              <a:schemeClr val="tx1"/>
            </a:solidFill>
          </a:endParaRPr>
        </a:p>
      </dsp:txBody>
      <dsp:txXfrm>
        <a:off x="3387800" y="3718238"/>
        <a:ext cx="3547494" cy="15603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E96B5-C359-4F49-ACB0-D7424BB38013}">
      <dsp:nvSpPr>
        <dsp:cNvPr id="0" name=""/>
        <dsp:cNvSpPr/>
      </dsp:nvSpPr>
      <dsp:spPr>
        <a:xfrm rot="20742348">
          <a:off x="-93926" y="47523"/>
          <a:ext cx="5458840" cy="24258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“Operacija Maslenica pokazala je i nama i svijetu što može zajedništvo hrvatskog čovjeka i hrvatskog vojnika, što znači odlučnost, čast i kako izgleda pobjednički hrvatski duh,” rekao je ministar </a:t>
          </a:r>
          <a:r>
            <a:rPr lang="hr-HR" sz="1600" b="1" kern="1200" dirty="0"/>
            <a:t>Damir </a:t>
          </a:r>
          <a:r>
            <a:rPr lang="hr-HR" sz="1600" b="1" kern="1200" dirty="0" err="1"/>
            <a:t>Krstičević</a:t>
          </a:r>
          <a:r>
            <a:rPr lang="hr-HR" sz="1600" b="1" kern="1200" dirty="0"/>
            <a:t> </a:t>
          </a:r>
          <a:r>
            <a:rPr lang="hr-HR" sz="1600" kern="1200" dirty="0"/>
            <a:t>te pozvao sve da u tom pobjedničkom duhu nastavimo i dalje…</a:t>
          </a:r>
        </a:p>
      </dsp:txBody>
      <dsp:txXfrm>
        <a:off x="705503" y="402785"/>
        <a:ext cx="3859982" cy="17153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0CA0C-AC8F-4469-8AB3-551913862610}">
      <dsp:nvSpPr>
        <dsp:cNvPr id="0" name=""/>
        <dsp:cNvSpPr/>
      </dsp:nvSpPr>
      <dsp:spPr>
        <a:xfrm rot="20723322">
          <a:off x="-629432" y="-96399"/>
          <a:ext cx="6092827" cy="27813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“Operacijom Maslenica pokazali smo da razina organiziranosti i opremljenosti Hrvatske vojske omogućuje izvođenje kompleksnih vojnih operacija, da sami možemo riješiti problem okupiranih teritorija, te smo našim braniteljima i cijelom hrvatskom narodu osnažili vjeru u pobjednički karakter Hrvatske vojske. Maslenica je bila potvrda da je Hrvatska vojska izrasla u silu sposobnu za oslobađanje zemlje,” rekao je ministar </a:t>
          </a:r>
          <a:r>
            <a:rPr lang="hr-HR" sz="1600" kern="1200" dirty="0" err="1"/>
            <a:t>Krstičević</a:t>
          </a:r>
          <a:r>
            <a:rPr lang="hr-HR" sz="1600" kern="1200" dirty="0"/>
            <a:t>.</a:t>
          </a:r>
        </a:p>
      </dsp:txBody>
      <dsp:txXfrm>
        <a:off x="262842" y="310913"/>
        <a:ext cx="4308279" cy="19666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3C97B-220B-499D-A713-1A46AC056212}">
      <dsp:nvSpPr>
        <dsp:cNvPr id="0" name=""/>
        <dsp:cNvSpPr/>
      </dsp:nvSpPr>
      <dsp:spPr>
        <a:xfrm rot="902436">
          <a:off x="-365885" y="0"/>
          <a:ext cx="5235802" cy="26833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Izaslanik Predsjednice RH </a:t>
          </a:r>
          <a:r>
            <a:rPr lang="hr-HR" sz="1600" b="1" kern="1200" dirty="0"/>
            <a:t>Ante </a:t>
          </a:r>
          <a:r>
            <a:rPr lang="hr-HR" sz="1600" b="1" kern="1200" dirty="0" err="1"/>
            <a:t>Deur</a:t>
          </a:r>
          <a:r>
            <a:rPr lang="hr-HR" sz="1600" b="1" kern="1200" dirty="0"/>
            <a:t> </a:t>
          </a:r>
          <a:r>
            <a:rPr lang="hr-HR" sz="1600" kern="1200" dirty="0"/>
            <a:t>rekao je kako je vrijeme u kojem je provedena operacija Maslenica bilo vrijeme ponosa, tuge, ali i hrabrosti generacije koja je ostvarila povijesne hrvatske težnje. “Mi kao svjedoci tog vremena moramo prenositi istinu o Domovinskom ratu i istinu o snazi naše pobjedničke vojske.”.</a:t>
          </a:r>
        </a:p>
      </dsp:txBody>
      <dsp:txXfrm>
        <a:off x="400880" y="392969"/>
        <a:ext cx="3702272" cy="189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F1FDC-172F-4C09-B9D9-513B7C7F6CA6}">
      <dsp:nvSpPr>
        <dsp:cNvPr id="0" name=""/>
        <dsp:cNvSpPr/>
      </dsp:nvSpPr>
      <dsp:spPr>
        <a:xfrm>
          <a:off x="253798" y="250550"/>
          <a:ext cx="4917566" cy="49175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Operacija</a:t>
          </a:r>
          <a:r>
            <a:rPr lang="hr-HR" sz="1800" kern="1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1800" b="1" kern="1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Gusar</a:t>
          </a:r>
          <a:r>
            <a:rPr lang="hr-HR" sz="1800" kern="1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popularno poznata i kao </a:t>
          </a:r>
          <a:r>
            <a:rPr lang="hr-HR" sz="1800" b="1" kern="1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operacija Maslenica</a:t>
          </a:r>
          <a:r>
            <a:rPr lang="hr-HR" sz="1800" kern="1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oslobodilačka je operacija Oružanih snaga Republike Hrvatske i pripadnika Ministarstva unutarnjih poslova RH, protiv vojnih snaga Republike Srpske Krajine</a:t>
          </a:r>
          <a:r>
            <a:rPr lang="hr-HR" sz="1500" kern="1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940485" y="830436"/>
        <a:ext cx="2835353" cy="3757793"/>
      </dsp:txXfrm>
    </dsp:sp>
    <dsp:sp modelId="{A6AC4CE6-0BBF-44B4-AAD3-69CD50908F7D}">
      <dsp:nvSpPr>
        <dsp:cNvPr id="0" name=""/>
        <dsp:cNvSpPr/>
      </dsp:nvSpPr>
      <dsp:spPr>
        <a:xfrm>
          <a:off x="3805809" y="325075"/>
          <a:ext cx="4834558" cy="47685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Okupirano zadarsko zaleđe, Šibenik, Zadar i priobalje pod stalnom prijetnjom neprijateljskog topništva, presječen jedini cestovni pravac preko Masleničkog mosta koji je povezivao sjever i jug Hrvatske te nepristajanje na brojne mirovne inicijative neki su od razloga za poduzimanje prve veće i po mnogo čemu jedinstvene hrvatske vojno-redarstvene operacije u Domovinskom ratu.</a:t>
          </a:r>
        </a:p>
      </dsp:txBody>
      <dsp:txXfrm>
        <a:off x="5177778" y="887386"/>
        <a:ext cx="2787493" cy="36438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C1794-E573-457A-A5A3-15D077CC865D}">
      <dsp:nvSpPr>
        <dsp:cNvPr id="0" name=""/>
        <dsp:cNvSpPr/>
      </dsp:nvSpPr>
      <dsp:spPr>
        <a:xfrm>
          <a:off x="1088217" y="0"/>
          <a:ext cx="6619733" cy="66197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55457-2247-487C-8F27-CF04D0E652B9}">
      <dsp:nvSpPr>
        <dsp:cNvPr id="0" name=""/>
        <dsp:cNvSpPr/>
      </dsp:nvSpPr>
      <dsp:spPr>
        <a:xfrm>
          <a:off x="4996220" y="85901"/>
          <a:ext cx="4302827" cy="6503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u="sng" kern="1200" dirty="0"/>
            <a:t>Cilj operacije</a:t>
          </a:r>
          <a:r>
            <a:rPr lang="hr-HR" sz="2400" b="1" kern="1200" dirty="0"/>
            <a:t>:</a:t>
          </a:r>
        </a:p>
      </dsp:txBody>
      <dsp:txXfrm>
        <a:off x="5027967" y="117648"/>
        <a:ext cx="4239333" cy="586843"/>
      </dsp:txXfrm>
    </dsp:sp>
    <dsp:sp modelId="{295A5AC1-F8FC-435D-AB69-1DC5F4C7A256}">
      <dsp:nvSpPr>
        <dsp:cNvPr id="0" name=""/>
        <dsp:cNvSpPr/>
      </dsp:nvSpPr>
      <dsp:spPr>
        <a:xfrm>
          <a:off x="4007646" y="1024344"/>
          <a:ext cx="6953798" cy="8196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bio je povezati sjever s jugom Hrvatske pravcem Zadar – Maslenica – Karlobag i odbaciti srpske snage iz </a:t>
          </a:r>
          <a:r>
            <a:rPr lang="hr-HR" sz="1400" kern="1200" dirty="0" err="1"/>
            <a:t>Rovanjske</a:t>
          </a:r>
          <a:r>
            <a:rPr lang="hr-HR" sz="1400" kern="1200" dirty="0"/>
            <a:t>, </a:t>
          </a:r>
          <a:r>
            <a:rPr lang="hr-HR" sz="1400" kern="1200" dirty="0" err="1"/>
            <a:t>Novskog</a:t>
          </a:r>
          <a:r>
            <a:rPr lang="hr-HR" sz="1400" kern="1200" dirty="0"/>
            <a:t> </a:t>
          </a:r>
          <a:r>
            <a:rPr lang="hr-HR" sz="1400" kern="1200" dirty="0" err="1"/>
            <a:t>ždrila</a:t>
          </a:r>
          <a:r>
            <a:rPr lang="hr-HR" sz="1400" kern="1200" dirty="0"/>
            <a:t>, Maslenice i od magistrale </a:t>
          </a:r>
          <a:r>
            <a:rPr lang="hr-HR" sz="1400" kern="1200" dirty="0" err="1"/>
            <a:t>Posedarje</a:t>
          </a:r>
          <a:r>
            <a:rPr lang="hr-HR" sz="1400" kern="1200" dirty="0"/>
            <a:t> – Zadar. Akcija je bila ključna za obranu i daljnja vojna djelovanja Hrvatske vojske. </a:t>
          </a:r>
        </a:p>
      </dsp:txBody>
      <dsp:txXfrm>
        <a:off x="4047660" y="1064358"/>
        <a:ext cx="6873770" cy="739663"/>
      </dsp:txXfrm>
    </dsp:sp>
    <dsp:sp modelId="{791061DC-AD26-43C8-B14A-3B47F3E705B2}">
      <dsp:nvSpPr>
        <dsp:cNvPr id="0" name=""/>
        <dsp:cNvSpPr/>
      </dsp:nvSpPr>
      <dsp:spPr>
        <a:xfrm>
          <a:off x="4039111" y="2237246"/>
          <a:ext cx="7197209" cy="6503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Vojna akcija </a:t>
          </a:r>
          <a:r>
            <a:rPr lang="pl-PL" sz="1400" u="sng" kern="1200" dirty="0"/>
            <a:t>planirana je i izvedena </a:t>
          </a:r>
          <a:r>
            <a:rPr lang="pl-PL" sz="1400" kern="1200" dirty="0"/>
            <a:t>u razdoblju od 6. do 27. siječnja 1993., a borbe na terenu počele su </a:t>
          </a:r>
          <a:r>
            <a:rPr lang="hr-HR" sz="1400" kern="1200" dirty="0"/>
            <a:t>u </a:t>
          </a:r>
          <a:r>
            <a:rPr lang="hr-HR" sz="1400" b="1" kern="1200" dirty="0"/>
            <a:t>6,00 sati, 22. siječnja 1993. godine.</a:t>
          </a:r>
          <a:endParaRPr lang="hr-HR" sz="1400" kern="1200" dirty="0"/>
        </a:p>
      </dsp:txBody>
      <dsp:txXfrm>
        <a:off x="4070858" y="2268993"/>
        <a:ext cx="7133715" cy="586843"/>
      </dsp:txXfrm>
    </dsp:sp>
    <dsp:sp modelId="{C042391F-EF0B-4032-9591-455207071D0F}">
      <dsp:nvSpPr>
        <dsp:cNvPr id="0" name=""/>
        <dsp:cNvSpPr/>
      </dsp:nvSpPr>
      <dsp:spPr>
        <a:xfrm>
          <a:off x="4135418" y="2988544"/>
          <a:ext cx="5730031" cy="6503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Bila je to jedna od najuspješnijih operacija hrvatske vojske koja je označila prekretnicu u dotadašnjem tijeku Domovinskog rata.</a:t>
          </a:r>
          <a:r>
            <a:rPr lang="pl-PL" sz="1400" kern="1200" dirty="0"/>
            <a:t> </a:t>
          </a:r>
          <a:endParaRPr lang="hr-HR" sz="1400" kern="1200" dirty="0"/>
        </a:p>
      </dsp:txBody>
      <dsp:txXfrm>
        <a:off x="4167165" y="3020291"/>
        <a:ext cx="5666537" cy="586843"/>
      </dsp:txXfrm>
    </dsp:sp>
    <dsp:sp modelId="{430CD917-161E-4832-BAC5-F5EA027892C6}">
      <dsp:nvSpPr>
        <dsp:cNvPr id="0" name=""/>
        <dsp:cNvSpPr/>
      </dsp:nvSpPr>
      <dsp:spPr>
        <a:xfrm>
          <a:off x="5176401" y="3806911"/>
          <a:ext cx="5743800" cy="6503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Hrvatska vojska tog je siječanjskog jutra krenula vratiti ono što je oduvijek bilo Hrvatsko.</a:t>
          </a:r>
        </a:p>
      </dsp:txBody>
      <dsp:txXfrm>
        <a:off x="5208148" y="3838658"/>
        <a:ext cx="5680306" cy="586843"/>
      </dsp:txXfrm>
    </dsp:sp>
    <dsp:sp modelId="{56C5F1E3-A4C0-4FB1-BE41-99523547D790}">
      <dsp:nvSpPr>
        <dsp:cNvPr id="0" name=""/>
        <dsp:cNvSpPr/>
      </dsp:nvSpPr>
      <dsp:spPr>
        <a:xfrm>
          <a:off x="3725746" y="4744702"/>
          <a:ext cx="5730031" cy="6503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Akcija je planirana pod kodnim nazivom Gusar i izvedena u potpunoj tajnosti i u tu svrhu neposredno prije napada iskopčani su svi telefoni na zadarskom području.</a:t>
          </a:r>
        </a:p>
      </dsp:txBody>
      <dsp:txXfrm>
        <a:off x="3757493" y="4776449"/>
        <a:ext cx="5666537" cy="586843"/>
      </dsp:txXfrm>
    </dsp:sp>
    <dsp:sp modelId="{2B1D1041-F1BC-4CBA-A30B-5C3D9016D0DF}">
      <dsp:nvSpPr>
        <dsp:cNvPr id="0" name=""/>
        <dsp:cNvSpPr/>
      </dsp:nvSpPr>
      <dsp:spPr>
        <a:xfrm>
          <a:off x="5045789" y="5684309"/>
          <a:ext cx="5757526" cy="6503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/>
            <a:t>U samo 72 sata </a:t>
          </a:r>
          <a:r>
            <a:rPr lang="hr-HR" sz="1400" kern="1200" dirty="0"/>
            <a:t>i uz sudjelovanje svih triju grana oružanih snaga Republike Hrvatske </a:t>
          </a:r>
          <a:r>
            <a:rPr lang="hr-HR" sz="1400" b="1" kern="1200" dirty="0"/>
            <a:t>oslobođena su 92 km² </a:t>
          </a:r>
          <a:r>
            <a:rPr lang="hr-HR" sz="1400" kern="1200" dirty="0"/>
            <a:t>dotad okupiranog teritorija Republike Hrvatske i ostvareni svi glavni ciljevi operacije.</a:t>
          </a:r>
        </a:p>
      </dsp:txBody>
      <dsp:txXfrm>
        <a:off x="5077536" y="5716056"/>
        <a:ext cx="5694032" cy="5868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C74FB-2D47-42E2-A37B-974FECA6324D}">
      <dsp:nvSpPr>
        <dsp:cNvPr id="0" name=""/>
        <dsp:cNvSpPr/>
      </dsp:nvSpPr>
      <dsp:spPr>
        <a:xfrm rot="10800000">
          <a:off x="3540051" y="306620"/>
          <a:ext cx="6678769" cy="23341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9288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000" kern="1200" baseline="0" dirty="0">
            <a:solidFill>
              <a:schemeClr val="tx1"/>
            </a:solidFill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000" kern="1200" baseline="0" dirty="0">
            <a:solidFill>
              <a:schemeClr val="tx1"/>
            </a:solidFill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baseline="0" dirty="0">
              <a:solidFill>
                <a:schemeClr val="tx1"/>
              </a:solidFill>
            </a:rPr>
            <a:t>Operaciju su planirali i izveli generali: </a:t>
          </a:r>
          <a:r>
            <a:rPr lang="hr-HR" sz="2000" b="1" kern="1200" baseline="0" dirty="0">
              <a:solidFill>
                <a:schemeClr val="tx1"/>
              </a:solidFill>
            </a:rPr>
            <a:t>Janko Bobetko, Ante Gotovina, Ante Roso, Mirko Norac i Mladen </a:t>
          </a:r>
          <a:r>
            <a:rPr lang="hr-HR" sz="2000" b="1" kern="1200" baseline="0" dirty="0" err="1">
              <a:solidFill>
                <a:schemeClr val="tx1"/>
              </a:solidFill>
            </a:rPr>
            <a:t>Markač</a:t>
          </a:r>
          <a:r>
            <a:rPr lang="hr-HR" sz="2000" b="1" kern="1200" baseline="0" dirty="0"/>
            <a:t>.</a:t>
          </a:r>
          <a:endParaRPr lang="hr-HR" sz="2000" kern="1200" dirty="0"/>
        </a:p>
      </dsp:txBody>
      <dsp:txXfrm rot="10800000">
        <a:off x="4123600" y="306620"/>
        <a:ext cx="6095220" cy="2334197"/>
      </dsp:txXfrm>
    </dsp:sp>
    <dsp:sp modelId="{DE5E7396-0860-447A-803D-F6B165FF9A84}">
      <dsp:nvSpPr>
        <dsp:cNvPr id="0" name=""/>
        <dsp:cNvSpPr/>
      </dsp:nvSpPr>
      <dsp:spPr>
        <a:xfrm>
          <a:off x="7697519" y="0"/>
          <a:ext cx="1845706" cy="126421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D583B-CA6F-40DE-AFDC-782B3EA7508A}">
      <dsp:nvSpPr>
        <dsp:cNvPr id="0" name=""/>
        <dsp:cNvSpPr/>
      </dsp:nvSpPr>
      <dsp:spPr>
        <a:xfrm rot="10800000">
          <a:off x="1958858" y="3133302"/>
          <a:ext cx="8222166" cy="26179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9288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baseline="0" dirty="0">
              <a:solidFill>
                <a:schemeClr val="tx1"/>
              </a:solidFill>
            </a:rPr>
            <a:t>Jedna od posebnosti operacije Maslenice bilo je sudjelovanje gardijskih brigada, nositelj je bila 4. brigada, a sudjelovali su dijelovi 1., 2., 3. i 9. brigade. Sve su pridonijele uspjehu operacije i očuvanju dostignutih borbenih položaja iako su neke od njih bile tek u osnutku. Na Velebitu su koordinirano djelovale i snage Specijalne policije MUP-a, koje su ovladale dominantnim kotama i komunikacijama, a znatno su pridonijele i pričuvne brigade Hrvatske vojske te domobranske pukovnije.</a:t>
          </a:r>
          <a:endParaRPr lang="hr-HR" sz="2000" kern="1200" dirty="0">
            <a:solidFill>
              <a:schemeClr val="tx1"/>
            </a:solidFill>
          </a:endParaRPr>
        </a:p>
      </dsp:txBody>
      <dsp:txXfrm rot="10800000">
        <a:off x="2613345" y="3133302"/>
        <a:ext cx="7567679" cy="2617948"/>
      </dsp:txXfrm>
    </dsp:sp>
    <dsp:sp modelId="{937CDFE5-8A1E-481B-B70A-C472A2CC5CEB}">
      <dsp:nvSpPr>
        <dsp:cNvPr id="0" name=""/>
        <dsp:cNvSpPr/>
      </dsp:nvSpPr>
      <dsp:spPr>
        <a:xfrm>
          <a:off x="0" y="3624958"/>
          <a:ext cx="2310824" cy="1982746"/>
        </a:xfrm>
        <a:prstGeom prst="ellipse">
          <a:avLst/>
        </a:prstGeom>
        <a:blipFill dpi="0" rotWithShape="1">
          <a:blip xmlns:r="http://schemas.openxmlformats.org/officeDocument/2006/relationships" r:embed="rId2">
            <a:alphaModFix amt="85000"/>
          </a:blip>
          <a:srcRect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651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A8DC8-FBAA-40B5-B72B-35A89F8BDE52}">
      <dsp:nvSpPr>
        <dsp:cNvPr id="0" name=""/>
        <dsp:cNvSpPr/>
      </dsp:nvSpPr>
      <dsp:spPr>
        <a:xfrm>
          <a:off x="2" y="0"/>
          <a:ext cx="10893265" cy="270380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94537-B323-4239-86F6-658BBC594F2D}">
      <dsp:nvSpPr>
        <dsp:cNvPr id="0" name=""/>
        <dsp:cNvSpPr/>
      </dsp:nvSpPr>
      <dsp:spPr>
        <a:xfrm>
          <a:off x="4787" y="560677"/>
          <a:ext cx="2093018" cy="15824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/>
            <a:t>Napad su započele postrojbe raspoređene na težišnim smjerovima napada</a:t>
          </a:r>
          <a:r>
            <a:rPr lang="hr-HR" sz="1500" kern="1200"/>
            <a:t>:</a:t>
          </a:r>
        </a:p>
      </dsp:txBody>
      <dsp:txXfrm>
        <a:off x="82036" y="637926"/>
        <a:ext cx="1938520" cy="1427953"/>
      </dsp:txXfrm>
    </dsp:sp>
    <dsp:sp modelId="{04CBAD50-F2D0-4885-AEF5-02478F387DDB}">
      <dsp:nvSpPr>
        <dsp:cNvPr id="0" name=""/>
        <dsp:cNvSpPr/>
      </dsp:nvSpPr>
      <dsp:spPr>
        <a:xfrm rot="20881000">
          <a:off x="2202456" y="811141"/>
          <a:ext cx="2093018" cy="1081522"/>
        </a:xfrm>
        <a:prstGeom prst="roundRect">
          <a:avLst/>
        </a:prstGeom>
        <a:solidFill>
          <a:schemeClr val="accent2">
            <a:hueOff val="-41413"/>
            <a:satOff val="-13584"/>
            <a:lumOff val="-495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 err="1"/>
            <a:t>Podgradina</a:t>
          </a:r>
          <a:r>
            <a:rPr lang="hr-HR" sz="1500" kern="1200" dirty="0"/>
            <a:t> – </a:t>
          </a:r>
          <a:r>
            <a:rPr lang="hr-HR" sz="1500" kern="1200" dirty="0" err="1"/>
            <a:t>Paljuv</a:t>
          </a:r>
          <a:r>
            <a:rPr lang="hr-HR" sz="1500" kern="1200" dirty="0"/>
            <a:t> – </a:t>
          </a:r>
          <a:r>
            <a:rPr lang="hr-HR" sz="1500" kern="1200" dirty="0" err="1"/>
            <a:t>Pidgrada</a:t>
          </a:r>
          <a:r>
            <a:rPr lang="hr-HR" sz="1500" kern="1200" dirty="0"/>
            <a:t> - </a:t>
          </a:r>
          <a:r>
            <a:rPr lang="hr-HR" sz="1500" kern="1200" dirty="0" err="1"/>
            <a:t>Bruška</a:t>
          </a:r>
          <a:r>
            <a:rPr lang="hr-HR" sz="1500" kern="1200" dirty="0"/>
            <a:t>;</a:t>
          </a:r>
        </a:p>
      </dsp:txBody>
      <dsp:txXfrm>
        <a:off x="2255252" y="863937"/>
        <a:ext cx="1987426" cy="975930"/>
      </dsp:txXfrm>
    </dsp:sp>
    <dsp:sp modelId="{CCAC2D70-16F1-4E6D-8BC0-0584C183E412}">
      <dsp:nvSpPr>
        <dsp:cNvPr id="0" name=""/>
        <dsp:cNvSpPr/>
      </dsp:nvSpPr>
      <dsp:spPr>
        <a:xfrm rot="20547156">
          <a:off x="4400126" y="811141"/>
          <a:ext cx="2093018" cy="1081522"/>
        </a:xfrm>
        <a:prstGeom prst="roundRect">
          <a:avLst/>
        </a:prstGeom>
        <a:solidFill>
          <a:schemeClr val="accent2">
            <a:hueOff val="-82827"/>
            <a:satOff val="-27168"/>
            <a:lumOff val="-990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 err="1"/>
            <a:t>Rovanjska</a:t>
          </a:r>
          <a:r>
            <a:rPr lang="hr-HR" sz="1500" kern="1200" dirty="0"/>
            <a:t> - Jasenice - Obrovac;</a:t>
          </a:r>
        </a:p>
      </dsp:txBody>
      <dsp:txXfrm>
        <a:off x="4452922" y="863937"/>
        <a:ext cx="1987426" cy="975930"/>
      </dsp:txXfrm>
    </dsp:sp>
    <dsp:sp modelId="{67373972-B248-486C-AC26-EA9FB5C7C2E6}">
      <dsp:nvSpPr>
        <dsp:cNvPr id="0" name=""/>
        <dsp:cNvSpPr/>
      </dsp:nvSpPr>
      <dsp:spPr>
        <a:xfrm rot="20227220">
          <a:off x="6597795" y="811141"/>
          <a:ext cx="2093018" cy="1081522"/>
        </a:xfrm>
        <a:prstGeom prst="roundRect">
          <a:avLst/>
        </a:prstGeom>
        <a:solidFill>
          <a:schemeClr val="accent2">
            <a:hueOff val="-124240"/>
            <a:satOff val="-40751"/>
            <a:lumOff val="-1485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 err="1"/>
            <a:t>Libinje</a:t>
          </a:r>
          <a:r>
            <a:rPr lang="hr-HR" sz="1500" kern="1200" dirty="0"/>
            <a:t> – Bukva – </a:t>
          </a:r>
          <a:r>
            <a:rPr lang="hr-HR" sz="1500" kern="1200" dirty="0" err="1"/>
            <a:t>Tulove</a:t>
          </a:r>
          <a:r>
            <a:rPr lang="hr-HR" sz="1500" kern="1200" dirty="0"/>
            <a:t> grede - Mala Bobija (snaga MUP-a);</a:t>
          </a:r>
        </a:p>
      </dsp:txBody>
      <dsp:txXfrm>
        <a:off x="6650591" y="863937"/>
        <a:ext cx="1987426" cy="975930"/>
      </dsp:txXfrm>
    </dsp:sp>
    <dsp:sp modelId="{2D4D5569-49BE-4AD1-8A31-C833F3A83145}">
      <dsp:nvSpPr>
        <dsp:cNvPr id="0" name=""/>
        <dsp:cNvSpPr/>
      </dsp:nvSpPr>
      <dsp:spPr>
        <a:xfrm rot="20332019">
          <a:off x="8795465" y="840261"/>
          <a:ext cx="2093018" cy="1023282"/>
        </a:xfrm>
        <a:prstGeom prst="roundRect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 err="1"/>
            <a:t>Suhovare</a:t>
          </a:r>
          <a:r>
            <a:rPr lang="hr-HR" sz="1500" kern="1200" dirty="0"/>
            <a:t> - </a:t>
          </a:r>
          <a:r>
            <a:rPr lang="hr-HR" sz="1500" kern="1200" dirty="0" err="1"/>
            <a:t>Veljane</a:t>
          </a:r>
          <a:r>
            <a:rPr lang="hr-HR" sz="1500" kern="1200" dirty="0"/>
            <a:t>.</a:t>
          </a:r>
        </a:p>
      </dsp:txBody>
      <dsp:txXfrm>
        <a:off x="8845418" y="890214"/>
        <a:ext cx="1993112" cy="9233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73FC2-F6B6-48B0-895E-514653EA99EA}">
      <dsp:nvSpPr>
        <dsp:cNvPr id="0" name=""/>
        <dsp:cNvSpPr/>
      </dsp:nvSpPr>
      <dsp:spPr>
        <a:xfrm>
          <a:off x="2" y="0"/>
          <a:ext cx="10893266" cy="241969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6E263-90DF-46DD-AE8A-1A0BE9874A3D}">
      <dsp:nvSpPr>
        <dsp:cNvPr id="0" name=""/>
        <dsp:cNvSpPr/>
      </dsp:nvSpPr>
      <dsp:spPr>
        <a:xfrm>
          <a:off x="4787" y="343470"/>
          <a:ext cx="2093018" cy="17327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/>
            <a:t>Postrojbe u aktivnoj obrani prešle su u napad na taktičkim smjerovima</a:t>
          </a:r>
          <a:r>
            <a:rPr lang="hr-HR" sz="1400" kern="1200" dirty="0"/>
            <a:t>:</a:t>
          </a:r>
        </a:p>
      </dsp:txBody>
      <dsp:txXfrm>
        <a:off x="89373" y="428056"/>
        <a:ext cx="1923846" cy="1563581"/>
      </dsp:txXfrm>
    </dsp:sp>
    <dsp:sp modelId="{CF589D63-8947-4B95-82CE-FDB45E05CEF7}">
      <dsp:nvSpPr>
        <dsp:cNvPr id="0" name=""/>
        <dsp:cNvSpPr/>
      </dsp:nvSpPr>
      <dsp:spPr>
        <a:xfrm rot="20572744">
          <a:off x="2202456" y="725908"/>
          <a:ext cx="2093018" cy="967878"/>
        </a:xfrm>
        <a:prstGeom prst="roundRect">
          <a:avLst/>
        </a:prstGeom>
        <a:solidFill>
          <a:schemeClr val="accent2">
            <a:hueOff val="-41413"/>
            <a:satOff val="-13584"/>
            <a:lumOff val="-495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 err="1"/>
            <a:t>Briševo</a:t>
          </a:r>
          <a:r>
            <a:rPr lang="hr-HR" sz="1400" kern="1200" dirty="0"/>
            <a:t> – Murvica - Smoković;</a:t>
          </a:r>
        </a:p>
      </dsp:txBody>
      <dsp:txXfrm>
        <a:off x="2249704" y="773156"/>
        <a:ext cx="1998522" cy="873382"/>
      </dsp:txXfrm>
    </dsp:sp>
    <dsp:sp modelId="{814E42FE-8A23-430C-8FD8-DA280F2DDAAF}">
      <dsp:nvSpPr>
        <dsp:cNvPr id="0" name=""/>
        <dsp:cNvSpPr/>
      </dsp:nvSpPr>
      <dsp:spPr>
        <a:xfrm rot="20665404">
          <a:off x="4400126" y="725908"/>
          <a:ext cx="2093018" cy="967878"/>
        </a:xfrm>
        <a:prstGeom prst="roundRect">
          <a:avLst/>
        </a:prstGeom>
        <a:solidFill>
          <a:schemeClr val="accent2">
            <a:hueOff val="-82827"/>
            <a:satOff val="-27168"/>
            <a:lumOff val="-990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Stara Karaula – </a:t>
          </a:r>
          <a:r>
            <a:rPr lang="hr-HR" sz="1400" kern="1200" dirty="0" err="1"/>
            <a:t>Musapstan</a:t>
          </a:r>
          <a:r>
            <a:rPr lang="hr-HR" sz="1400" kern="1200" dirty="0"/>
            <a:t> - Crno;</a:t>
          </a:r>
        </a:p>
      </dsp:txBody>
      <dsp:txXfrm>
        <a:off x="4447374" y="773156"/>
        <a:ext cx="1998522" cy="873382"/>
      </dsp:txXfrm>
    </dsp:sp>
    <dsp:sp modelId="{50CE911A-B11E-45DF-B09C-22C8591219BB}">
      <dsp:nvSpPr>
        <dsp:cNvPr id="0" name=""/>
        <dsp:cNvSpPr/>
      </dsp:nvSpPr>
      <dsp:spPr>
        <a:xfrm rot="20522734">
          <a:off x="6597796" y="725908"/>
          <a:ext cx="2093018" cy="967878"/>
        </a:xfrm>
        <a:prstGeom prst="roundRect">
          <a:avLst/>
        </a:prstGeom>
        <a:solidFill>
          <a:schemeClr val="accent2">
            <a:hueOff val="-124240"/>
            <a:satOff val="-40751"/>
            <a:lumOff val="-1485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Sv. Martin (brdo) – </a:t>
          </a:r>
          <a:r>
            <a:rPr lang="hr-HR" sz="1400" kern="1200" dirty="0" err="1"/>
            <a:t>Babindub</a:t>
          </a:r>
          <a:r>
            <a:rPr lang="hr-HR" sz="1400" kern="1200" dirty="0"/>
            <a:t> - Zrakoplovna baza Zemunik;</a:t>
          </a:r>
        </a:p>
      </dsp:txBody>
      <dsp:txXfrm>
        <a:off x="6645044" y="773156"/>
        <a:ext cx="1998522" cy="873382"/>
      </dsp:txXfrm>
    </dsp:sp>
    <dsp:sp modelId="{6F9F3DFD-BD51-4768-A789-202010A7380B}">
      <dsp:nvSpPr>
        <dsp:cNvPr id="0" name=""/>
        <dsp:cNvSpPr/>
      </dsp:nvSpPr>
      <dsp:spPr>
        <a:xfrm rot="20469006">
          <a:off x="8795466" y="679198"/>
          <a:ext cx="2093018" cy="967878"/>
        </a:xfrm>
        <a:prstGeom prst="roundRect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Prkos – </a:t>
          </a:r>
          <a:r>
            <a:rPr lang="hr-HR" sz="1400" kern="1200" dirty="0" err="1"/>
            <a:t>Škabrnja</a:t>
          </a:r>
          <a:r>
            <a:rPr lang="hr-HR" sz="1400" kern="1200" dirty="0"/>
            <a:t> - </a:t>
          </a:r>
          <a:r>
            <a:rPr lang="hr-HR" sz="1400" kern="1200" dirty="0" err="1"/>
            <a:t>Ražovljeva</a:t>
          </a:r>
          <a:r>
            <a:rPr lang="hr-HR" sz="1400" kern="1200" dirty="0"/>
            <a:t> glava.</a:t>
          </a:r>
        </a:p>
      </dsp:txBody>
      <dsp:txXfrm>
        <a:off x="8842714" y="726446"/>
        <a:ext cx="1998522" cy="8733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D6293-26CC-41BF-8838-D066F3DCDD93}">
      <dsp:nvSpPr>
        <dsp:cNvPr id="0" name=""/>
        <dsp:cNvSpPr/>
      </dsp:nvSpPr>
      <dsp:spPr>
        <a:xfrm>
          <a:off x="5" y="0"/>
          <a:ext cx="10645340" cy="168068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1D184-16C6-4A8C-A8A1-B8F33005CB8F}">
      <dsp:nvSpPr>
        <dsp:cNvPr id="0" name=""/>
        <dsp:cNvSpPr/>
      </dsp:nvSpPr>
      <dsp:spPr>
        <a:xfrm>
          <a:off x="1229176" y="0"/>
          <a:ext cx="8210457" cy="16428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Postrojbe HV-a napale su istodobno u više smjerova potiskujući neprijateljske snage prema Zemuniku, prometnicom Zadar-Maslenica prema Benkovcu, uz obalu prema </a:t>
          </a:r>
          <a:r>
            <a:rPr lang="hr-HR" sz="1600" kern="1200" dirty="0" err="1"/>
            <a:t>Rovanjskoj</a:t>
          </a:r>
          <a:r>
            <a:rPr lang="hr-HR" sz="1600" kern="1200" dirty="0"/>
            <a:t> i dalje prema Obrovcu, ovladavajući dominantnim visovima na Velebitu.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HV je zauzla jako neprijateljsko uporište Gradina odakle nastavlja s napredovanjem prema selima </a:t>
          </a:r>
          <a:r>
            <a:rPr lang="hr-HR" sz="1600" kern="1200" dirty="0" err="1"/>
            <a:t>Paljuv</a:t>
          </a:r>
          <a:r>
            <a:rPr lang="hr-HR" sz="1600" kern="1200" dirty="0"/>
            <a:t> i Buterina. Tijekom prvog dana neprijatelj nakratko konsolidira snage i uspostavlja obranu u selu </a:t>
          </a:r>
          <a:r>
            <a:rPr lang="hr-HR" sz="1600" kern="1200" dirty="0" err="1"/>
            <a:t>Podgradina</a:t>
          </a:r>
          <a:r>
            <a:rPr lang="hr-HR" sz="1600" kern="1200" dirty="0"/>
            <a:t> pokušavajući izvršiti protuudar.</a:t>
          </a:r>
        </a:p>
      </dsp:txBody>
      <dsp:txXfrm>
        <a:off x="1309372" y="80196"/>
        <a:ext cx="8050065" cy="14824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F9C3-FDF3-4FD9-9A3C-A4B4B908DA3F}">
      <dsp:nvSpPr>
        <dsp:cNvPr id="0" name=""/>
        <dsp:cNvSpPr/>
      </dsp:nvSpPr>
      <dsp:spPr>
        <a:xfrm>
          <a:off x="0" y="315275"/>
          <a:ext cx="11399108" cy="5986492"/>
        </a:xfrm>
        <a:prstGeom prst="leftRightRibbon">
          <a:avLst/>
        </a:prstGeom>
        <a:solidFill>
          <a:schemeClr val="accent3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A50C9-1730-4A48-B815-F13921BAA8F6}">
      <dsp:nvSpPr>
        <dsp:cNvPr id="0" name=""/>
        <dsp:cNvSpPr/>
      </dsp:nvSpPr>
      <dsp:spPr>
        <a:xfrm>
          <a:off x="1367892" y="1710555"/>
          <a:ext cx="3761705" cy="2416962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1"/>
              </a:solidFill>
            </a:rPr>
            <a:t>Hrvatska vojska i policija u borbena su djelovanja krenule iz nekoliko smjerova i </a:t>
          </a:r>
          <a:r>
            <a:rPr lang="hr-HR" sz="1800" b="1" kern="1200" dirty="0">
              <a:solidFill>
                <a:schemeClr val="tx1"/>
              </a:solidFill>
            </a:rPr>
            <a:t>već prvog dana </a:t>
          </a:r>
          <a:r>
            <a:rPr lang="hr-HR" sz="1800" kern="1200" dirty="0">
              <a:solidFill>
                <a:schemeClr val="tx1"/>
              </a:solidFill>
            </a:rPr>
            <a:t>oslobođeni su </a:t>
          </a:r>
          <a:r>
            <a:rPr lang="hr-HR" sz="1800" kern="1200" dirty="0" err="1">
              <a:solidFill>
                <a:schemeClr val="tx1"/>
              </a:solidFill>
            </a:rPr>
            <a:t>Rovanjska</a:t>
          </a:r>
          <a:r>
            <a:rPr lang="hr-HR" sz="1800" kern="1200" dirty="0">
              <a:solidFill>
                <a:schemeClr val="tx1"/>
              </a:solidFill>
            </a:rPr>
            <a:t>, Maslenica, Novsko </a:t>
          </a:r>
          <a:r>
            <a:rPr lang="hr-HR" sz="1800" kern="1200" dirty="0" err="1">
              <a:solidFill>
                <a:schemeClr val="tx1"/>
              </a:solidFill>
            </a:rPr>
            <a:t>ždrilo</a:t>
          </a:r>
          <a:r>
            <a:rPr lang="hr-HR" sz="1800" kern="1200" dirty="0">
              <a:solidFill>
                <a:schemeClr val="tx1"/>
              </a:solidFill>
            </a:rPr>
            <a:t>, </a:t>
          </a:r>
          <a:r>
            <a:rPr lang="hr-HR" sz="1800" kern="1200" dirty="0" err="1">
              <a:solidFill>
                <a:schemeClr val="tx1"/>
              </a:solidFill>
            </a:rPr>
            <a:t>Podgradina</a:t>
          </a:r>
          <a:r>
            <a:rPr lang="hr-HR" sz="1800" kern="1200" dirty="0">
              <a:solidFill>
                <a:schemeClr val="tx1"/>
              </a:solidFill>
            </a:rPr>
            <a:t>, Islam Latinski, Islam Grčki i Kašić. Sljedećih su dana oslobođeni Zračna luka Zemunik te mnoga mjesta zadarskoga zaleđa.</a:t>
          </a:r>
        </a:p>
      </dsp:txBody>
      <dsp:txXfrm>
        <a:off x="1367892" y="1710555"/>
        <a:ext cx="3761705" cy="2416962"/>
      </dsp:txXfrm>
    </dsp:sp>
    <dsp:sp modelId="{DEB6719A-ADF1-43F3-BCCA-CFE53E32FFDE}">
      <dsp:nvSpPr>
        <dsp:cNvPr id="0" name=""/>
        <dsp:cNvSpPr/>
      </dsp:nvSpPr>
      <dsp:spPr>
        <a:xfrm>
          <a:off x="5412253" y="2378679"/>
          <a:ext cx="5020252" cy="2539800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b="1" u="sng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u="sng" kern="1200" dirty="0">
              <a:solidFill>
                <a:schemeClr val="tx1"/>
              </a:solidFill>
            </a:rPr>
            <a:t>Strateški iznimno važno </a:t>
          </a:r>
          <a:r>
            <a:rPr lang="hr-HR" sz="1800" kern="1200" dirty="0">
              <a:solidFill>
                <a:schemeClr val="tx1"/>
              </a:solidFill>
            </a:rPr>
            <a:t>bilo je i preuzimanje nadzora nad širim područjem Velike i Male Bobije, </a:t>
          </a:r>
          <a:r>
            <a:rPr lang="hr-HR" sz="1800" kern="1200" dirty="0" err="1">
              <a:solidFill>
                <a:schemeClr val="tx1"/>
              </a:solidFill>
            </a:rPr>
            <a:t>Tulovih</a:t>
          </a:r>
          <a:r>
            <a:rPr lang="hr-HR" sz="1800" kern="1200" dirty="0">
              <a:solidFill>
                <a:schemeClr val="tx1"/>
              </a:solidFill>
            </a:rPr>
            <a:t> greda i Malog Alana, ključnih položaja na Velebitu s kojih su hrvatske snage mogle nadzirati Obrovac, Gračac i Benkovac. Do završetka operacije oslobođeno je cijelo područje tzv. ružičaste zone u zadarskom zaleđu i osiguran strateški bitan prostor </a:t>
          </a:r>
          <a:r>
            <a:rPr lang="hr-HR" sz="1800" kern="1200" dirty="0" err="1">
              <a:solidFill>
                <a:schemeClr val="tx1"/>
              </a:solidFill>
            </a:rPr>
            <a:t>Novskog</a:t>
          </a:r>
          <a:r>
            <a:rPr lang="hr-HR" sz="1800" kern="1200" dirty="0">
              <a:solidFill>
                <a:schemeClr val="tx1"/>
              </a:solidFill>
            </a:rPr>
            <a:t> </a:t>
          </a:r>
          <a:r>
            <a:rPr lang="hr-HR" sz="1800" kern="1200" dirty="0" err="1">
              <a:solidFill>
                <a:schemeClr val="tx1"/>
              </a:solidFill>
            </a:rPr>
            <a:t>ždrila</a:t>
          </a:r>
          <a:r>
            <a:rPr lang="hr-HR" sz="1800" kern="1200" dirty="0">
              <a:solidFill>
                <a:schemeClr val="tx1"/>
              </a:solidFill>
            </a:rPr>
            <a:t>.</a:t>
          </a:r>
        </a:p>
      </dsp:txBody>
      <dsp:txXfrm>
        <a:off x="5412253" y="2378679"/>
        <a:ext cx="5020252" cy="2539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53707-26DF-4B2E-A746-C97F05F0F2B4}">
      <dsp:nvSpPr>
        <dsp:cNvPr id="0" name=""/>
        <dsp:cNvSpPr/>
      </dsp:nvSpPr>
      <dsp:spPr>
        <a:xfrm>
          <a:off x="358134" y="108516"/>
          <a:ext cx="5252574" cy="191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tx2"/>
              </a:solidFill>
            </a:rPr>
            <a:t>Premda su glavni ciljevi operacije ostvareni u vrlo kratkom razdoblju zbog pritiska Međunarodne zajednice 25. siječnja </a:t>
          </a:r>
          <a:r>
            <a:rPr lang="hr-HR" sz="1600" b="1" kern="1200" dirty="0">
              <a:solidFill>
                <a:schemeClr val="tx2"/>
              </a:solidFill>
            </a:rPr>
            <a:t>zaustavljeno je Hrvatsko napredovanje </a:t>
          </a:r>
          <a:r>
            <a:rPr lang="hr-HR" sz="1600" kern="1200" dirty="0">
              <a:solidFill>
                <a:schemeClr val="tx2"/>
              </a:solidFill>
            </a:rPr>
            <a:t>nadomak Obrovca i Benkovca, što su neprijateljske snage iskoristile za pojačanje svojih snaga i protunapad pa su borbe potrajale još nekoliko idućih dana.</a:t>
          </a:r>
        </a:p>
      </dsp:txBody>
      <dsp:txXfrm>
        <a:off x="358134" y="108516"/>
        <a:ext cx="5252574" cy="1910131"/>
      </dsp:txXfrm>
    </dsp:sp>
    <dsp:sp modelId="{18CC4DF1-61B9-46E6-8E42-5D402CBACA83}">
      <dsp:nvSpPr>
        <dsp:cNvPr id="0" name=""/>
        <dsp:cNvSpPr/>
      </dsp:nvSpPr>
      <dsp:spPr>
        <a:xfrm flipV="1">
          <a:off x="6658224" y="4175429"/>
          <a:ext cx="2735976" cy="805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6F039-7DFC-4296-A4C2-1F1D279E40F1}">
      <dsp:nvSpPr>
        <dsp:cNvPr id="0" name=""/>
        <dsp:cNvSpPr/>
      </dsp:nvSpPr>
      <dsp:spPr>
        <a:xfrm>
          <a:off x="5788541" y="103011"/>
          <a:ext cx="4968012" cy="191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tx2"/>
              </a:solidFill>
            </a:rPr>
            <a:t>No hrvatske snage </a:t>
          </a:r>
          <a:r>
            <a:rPr lang="hr-HR" sz="1600" b="1" kern="1200" dirty="0">
              <a:solidFill>
                <a:schemeClr val="tx2"/>
              </a:solidFill>
            </a:rPr>
            <a:t>zadržale su dostignute crte </a:t>
          </a:r>
          <a:r>
            <a:rPr lang="hr-HR" sz="1600" kern="1200" dirty="0">
              <a:solidFill>
                <a:schemeClr val="tx2"/>
              </a:solidFill>
            </a:rPr>
            <a:t>ojačana postrojbama koju su helikopterima prebačene iz Slavonije. Bio je to prvi izvedeni helikopterski desant postrojbi Hrvatske vojske dotad.</a:t>
          </a:r>
        </a:p>
      </dsp:txBody>
      <dsp:txXfrm>
        <a:off x="5788541" y="103011"/>
        <a:ext cx="4968012" cy="1910131"/>
      </dsp:txXfrm>
    </dsp:sp>
    <dsp:sp modelId="{AC531E02-4768-4E6D-8C30-12DFB41A8E0C}">
      <dsp:nvSpPr>
        <dsp:cNvPr id="0" name=""/>
        <dsp:cNvSpPr/>
      </dsp:nvSpPr>
      <dsp:spPr>
        <a:xfrm rot="309363" flipH="1">
          <a:off x="9248553" y="4198833"/>
          <a:ext cx="1023687" cy="472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F3596-7EE8-48B6-87A8-33D259DF8EC7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86EA6-EF1B-49D0-BE60-D7A54AB726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7405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E672429-5D58-48D4-B097-4810FBB11F08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B306D37-DBAD-46A0-84AE-C58F410BF679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68691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2429-5D58-48D4-B097-4810FBB11F08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6D37-DBAD-46A0-84AE-C58F410BF6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751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2429-5D58-48D4-B097-4810FBB11F08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6D37-DBAD-46A0-84AE-C58F410BF6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83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2429-5D58-48D4-B097-4810FBB11F08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6D37-DBAD-46A0-84AE-C58F410BF6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814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672429-5D58-48D4-B097-4810FBB11F08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306D37-DBAD-46A0-84AE-C58F410BF679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39513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2429-5D58-48D4-B097-4810FBB11F08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6D37-DBAD-46A0-84AE-C58F410BF6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496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2429-5D58-48D4-B097-4810FBB11F08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6D37-DBAD-46A0-84AE-C58F410BF6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961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2429-5D58-48D4-B097-4810FBB11F08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6D37-DBAD-46A0-84AE-C58F410BF6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05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2429-5D58-48D4-B097-4810FBB11F08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6D37-DBAD-46A0-84AE-C58F410BF6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697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672429-5D58-48D4-B097-4810FBB11F08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306D37-DBAD-46A0-84AE-C58F410BF67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720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672429-5D58-48D4-B097-4810FBB11F08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306D37-DBAD-46A0-84AE-C58F410BF67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784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E672429-5D58-48D4-B097-4810FBB11F08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B306D37-DBAD-46A0-84AE-C58F410BF67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957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18" Type="http://schemas.microsoft.com/office/2007/relationships/diagramDrawing" Target="../diagrams/drawing14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17" Type="http://schemas.openxmlformats.org/officeDocument/2006/relationships/diagramColors" Target="../diagrams/colors14.xml"/><Relationship Id="rId2" Type="http://schemas.openxmlformats.org/officeDocument/2006/relationships/image" Target="../media/image31.png"/><Relationship Id="rId16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5" Type="http://schemas.openxmlformats.org/officeDocument/2006/relationships/diagramLayout" Target="../diagrams/layout14.xml"/><Relationship Id="rId10" Type="http://schemas.openxmlformats.org/officeDocument/2006/relationships/diagramLayout" Target="../diagrams/layout13.xml"/><Relationship Id="rId19" Type="http://schemas.openxmlformats.org/officeDocument/2006/relationships/image" Target="../media/image33.png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Relationship Id="rId14" Type="http://schemas.openxmlformats.org/officeDocument/2006/relationships/diagramData" Target="../diagrams/data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ovijest.hr/nadanasnjidan/operacija-maslenica-jedna-od-najuspjesnijih-akcija-hv-a-1993/" TargetMode="External"/><Relationship Id="rId3" Type="http://schemas.openxmlformats.org/officeDocument/2006/relationships/hyperlink" Target="https://www.vecernji.hr/vijesti/akcija-maslenica-prekretnica-u-domovinskom-ratu-ponovno-spojila-sjever-i-jug-1650917" TargetMode="External"/><Relationship Id="rId7" Type="http://schemas.openxmlformats.org/officeDocument/2006/relationships/hyperlink" Target="https://hr.wikipedia.org/wiki/Operacija_Gusar" TargetMode="External"/><Relationship Id="rId12" Type="http://schemas.openxmlformats.org/officeDocument/2006/relationships/hyperlink" Target="https://povijest.hr/bitkeiratovi/akcijom-maslenica-hrvatska-vojska-zapocela-je-oslobadanje-srednje-dalmacije/" TargetMode="External"/><Relationship Id="rId2" Type="http://schemas.openxmlformats.org/officeDocument/2006/relationships/hyperlink" Target="https://hrvatski-vojnik.hr/operacija-maslenica-prekretnica-domovinskog-rat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vatski-vojnik.hr/operacija-koja-je-spojila-hrvatski-sjever-i-jug/" TargetMode="External"/><Relationship Id="rId11" Type="http://schemas.openxmlformats.org/officeDocument/2006/relationships/hyperlink" Target="https://www.youtube.com/watch?v=GiAGzePik6o" TargetMode="External"/><Relationship Id="rId5" Type="http://schemas.openxmlformats.org/officeDocument/2006/relationships/hyperlink" Target="https://hcz-zu.hr/operacija-maslenica-vratila-je-hrvatskoj-ponos-i-samopouzdanje/" TargetMode="External"/><Relationship Id="rId10" Type="http://schemas.openxmlformats.org/officeDocument/2006/relationships/hyperlink" Target="https://www.youtube.com/watch?v=YP3yrjVud10" TargetMode="External"/><Relationship Id="rId4" Type="http://schemas.openxmlformats.org/officeDocument/2006/relationships/hyperlink" Target="https://hrvatski-vojnik.hr/vro-maslenica-ponos-i-poveznica-hrvatske/" TargetMode="External"/><Relationship Id="rId9" Type="http://schemas.openxmlformats.org/officeDocument/2006/relationships/hyperlink" Target="https://www.youtube.com/watch?v=viuMGW1PKl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44410" y="1059366"/>
            <a:ext cx="9031948" cy="2827314"/>
          </a:xfrm>
        </p:spPr>
        <p:txBody>
          <a:bodyPr/>
          <a:lstStyle/>
          <a:p>
            <a:r>
              <a:rPr lang="hr-HR" sz="5400" dirty="0"/>
              <a:t>Vojno-redarstvena operacija GUSAR -Maslenica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54442" y="4283242"/>
            <a:ext cx="7057137" cy="1086280"/>
          </a:xfrm>
        </p:spPr>
        <p:txBody>
          <a:bodyPr>
            <a:normAutofit/>
          </a:bodyPr>
          <a:lstStyle/>
          <a:p>
            <a:pPr algn="l"/>
            <a:r>
              <a:rPr lang="hr-HR" dirty="0"/>
              <a:t>Predmet: Povijest</a:t>
            </a:r>
          </a:p>
          <a:p>
            <a:pPr algn="l"/>
            <a:r>
              <a:rPr lang="hr-HR" dirty="0"/>
              <a:t>Učenik: Luka Balint, 8.b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462" y="3521671"/>
            <a:ext cx="3114459" cy="2122857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846" y="276762"/>
            <a:ext cx="1743075" cy="26193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92540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562" y="1780674"/>
            <a:ext cx="5964880" cy="4687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736600">
              <a:schemeClr val="accent1">
                <a:alpha val="48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826" y="148657"/>
            <a:ext cx="2633700" cy="1743607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6" name="Oblačić sa strelicom desno 5"/>
          <p:cNvSpPr/>
          <p:nvPr/>
        </p:nvSpPr>
        <p:spPr>
          <a:xfrm>
            <a:off x="1051903" y="694393"/>
            <a:ext cx="5125662" cy="530764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Zbog neuspjeha pokušaj rušenja HE </a:t>
            </a:r>
            <a:r>
              <a:rPr lang="hr-HR" b="1" dirty="0" err="1">
                <a:solidFill>
                  <a:schemeClr val="tx1"/>
                </a:solidFill>
              </a:rPr>
              <a:t>Peruća</a:t>
            </a:r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dirty="0">
              <a:solidFill>
                <a:schemeClr val="tx1"/>
              </a:solidFill>
            </a:endParaRPr>
          </a:p>
          <a:p>
            <a:pPr algn="ctr"/>
            <a:r>
              <a:rPr lang="hr-HR" dirty="0">
                <a:solidFill>
                  <a:schemeClr val="tx1"/>
                </a:solidFill>
              </a:rPr>
              <a:t>Neprijatelj, koji je doživio dotad najveći poraz, zaprijetio je 27. siječnja 1993. rušenjem brane Hidroelektrane </a:t>
            </a:r>
            <a:r>
              <a:rPr lang="hr-HR" dirty="0" err="1">
                <a:solidFill>
                  <a:schemeClr val="tx1"/>
                </a:solidFill>
              </a:rPr>
              <a:t>Peruće</a:t>
            </a:r>
            <a:r>
              <a:rPr lang="hr-HR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Unatoč aktiviranju 30 tona eksploziva, oštećena brana nije popustila, a Hrvatska vojska spriječila je neprijateljsko napredovanje i ubrzo ovladala cjelokupnim područjem.</a:t>
            </a:r>
          </a:p>
        </p:txBody>
      </p:sp>
    </p:spTree>
    <p:extLst>
      <p:ext uri="{BB962C8B-B14F-4D97-AF65-F5344CB8AC3E}">
        <p14:creationId xmlns:p14="http://schemas.microsoft.com/office/powerpoint/2010/main" val="380325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321249"/>
            <a:ext cx="4620127" cy="266357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3" name="Peterokut 2"/>
          <p:cNvSpPr/>
          <p:nvPr/>
        </p:nvSpPr>
        <p:spPr>
          <a:xfrm>
            <a:off x="1086281" y="529388"/>
            <a:ext cx="6180793" cy="1010653"/>
          </a:xfrm>
          <a:prstGeom prst="homePlat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</a:rPr>
              <a:t>Pontonski most povezao sjever i jug Hrvatske</a:t>
            </a:r>
          </a:p>
          <a:p>
            <a:endParaRPr lang="hr-HR" dirty="0"/>
          </a:p>
        </p:txBody>
      </p:sp>
      <p:sp>
        <p:nvSpPr>
          <p:cNvPr id="8" name="Peterokut 7"/>
          <p:cNvSpPr/>
          <p:nvPr/>
        </p:nvSpPr>
        <p:spPr>
          <a:xfrm>
            <a:off x="1106907" y="2248930"/>
            <a:ext cx="6047654" cy="2069756"/>
          </a:xfrm>
          <a:prstGeom prst="homePlat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dirty="0">
                <a:solidFill>
                  <a:schemeClr val="tx1"/>
                </a:solidFill>
              </a:rPr>
              <a:t>Budući da je u operaciji Maslenici pod kontrolu hrvatskih snaga vraćeno Novsko </a:t>
            </a:r>
            <a:r>
              <a:rPr lang="hr-HR" dirty="0" err="1">
                <a:solidFill>
                  <a:schemeClr val="tx1"/>
                </a:solidFill>
              </a:rPr>
              <a:t>ždrilo</a:t>
            </a:r>
            <a:r>
              <a:rPr lang="hr-HR" dirty="0">
                <a:solidFill>
                  <a:schemeClr val="tx1"/>
                </a:solidFill>
              </a:rPr>
              <a:t>, nedaleko od mjesta na kojemu je u studenome 1991. srušen Maslenički most sagrađen je </a:t>
            </a:r>
            <a:r>
              <a:rPr lang="hr-HR" b="1" dirty="0">
                <a:solidFill>
                  <a:schemeClr val="tx1"/>
                </a:solidFill>
              </a:rPr>
              <a:t>pontonski</a:t>
            </a:r>
            <a:r>
              <a:rPr lang="hr-HR" dirty="0">
                <a:solidFill>
                  <a:schemeClr val="tx1"/>
                </a:solidFill>
              </a:rPr>
              <a:t>, koji je često bio pod paljbom neprijatelja do konačnog oslobođenja zadarskoga zaleđa u akciji Oluji 1995. godine.</a:t>
            </a:r>
          </a:p>
        </p:txBody>
      </p:sp>
      <p:sp>
        <p:nvSpPr>
          <p:cNvPr id="9" name="Peterokut 8"/>
          <p:cNvSpPr/>
          <p:nvPr/>
        </p:nvSpPr>
        <p:spPr>
          <a:xfrm>
            <a:off x="1259307" y="4984826"/>
            <a:ext cx="5032636" cy="1647825"/>
          </a:xfrm>
          <a:prstGeom prst="homePlat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dirty="0">
                <a:solidFill>
                  <a:schemeClr val="tx1"/>
                </a:solidFill>
              </a:rPr>
              <a:t>Pontonski most omogućio je uspostavu prometa između sjevera i juga do izgradnje novoga Masleničkog mosta, za koji je 30. siječnja 1993. predsjednik Republike Franjo Tuđman položio temeljni kamen.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78" y="243209"/>
            <a:ext cx="4572000" cy="2053103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4"/>
          <a:srcRect l="38921"/>
          <a:stretch/>
        </p:blipFill>
        <p:spPr>
          <a:xfrm>
            <a:off x="6802999" y="5138351"/>
            <a:ext cx="2151934" cy="1647825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7213" y="5052626"/>
            <a:ext cx="2638425" cy="1733550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37886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3430035902"/>
              </p:ext>
            </p:extLst>
          </p:nvPr>
        </p:nvGraphicFramePr>
        <p:xfrm>
          <a:off x="859398" y="199380"/>
          <a:ext cx="10773420" cy="281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10268" t="712" r="12871" b="-1"/>
          <a:stretch/>
        </p:blipFill>
        <p:spPr>
          <a:xfrm>
            <a:off x="976276" y="3384060"/>
            <a:ext cx="5122014" cy="2934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176" y="3384060"/>
            <a:ext cx="5094514" cy="2934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061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704309"/>
              </p:ext>
            </p:extLst>
          </p:nvPr>
        </p:nvGraphicFramePr>
        <p:xfrm>
          <a:off x="1371599" y="501805"/>
          <a:ext cx="10323095" cy="536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3982" y="1359243"/>
            <a:ext cx="3502934" cy="3595815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147" y="1110533"/>
            <a:ext cx="3430718" cy="4148137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460380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474" y="5334000"/>
            <a:ext cx="2572734" cy="1524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/>
          <a:srcRect t="6390" b="24998"/>
          <a:stretch/>
        </p:blipFill>
        <p:spPr>
          <a:xfrm>
            <a:off x="5996012" y="1929634"/>
            <a:ext cx="2206937" cy="1229030"/>
          </a:xfrm>
          <a:prstGeom prst="rect">
            <a:avLst/>
          </a:prstGeom>
          <a:effectLst>
            <a:glow rad="1003300">
              <a:schemeClr val="accent1">
                <a:alpha val="48000"/>
              </a:schemeClr>
            </a:glow>
            <a:outerShdw blurRad="1028700" dist="203200" dir="15000000" algn="ctr" rotWithShape="0">
              <a:srgbClr val="000000">
                <a:alpha val="78000"/>
              </a:srgbClr>
            </a:outerShdw>
            <a:softEdge rad="279400"/>
          </a:effectLst>
        </p:spPr>
      </p:pic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2376108173"/>
              </p:ext>
            </p:extLst>
          </p:nvPr>
        </p:nvGraphicFramePr>
        <p:xfrm>
          <a:off x="772302" y="1003118"/>
          <a:ext cx="5270988" cy="242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jagram 9"/>
          <p:cNvGraphicFramePr/>
          <p:nvPr>
            <p:extLst>
              <p:ext uri="{D42A27DB-BD31-4B8C-83A1-F6EECF244321}">
                <p14:modId xmlns:p14="http://schemas.microsoft.com/office/powerpoint/2010/main" val="767187488"/>
              </p:ext>
            </p:extLst>
          </p:nvPr>
        </p:nvGraphicFramePr>
        <p:xfrm>
          <a:off x="1162050" y="3810001"/>
          <a:ext cx="4833962" cy="278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Dijagram 10"/>
          <p:cNvGraphicFramePr/>
          <p:nvPr>
            <p:extLst>
              <p:ext uri="{D42A27DB-BD31-4B8C-83A1-F6EECF244321}">
                <p14:modId xmlns:p14="http://schemas.microsoft.com/office/powerpoint/2010/main" val="3250931278"/>
              </p:ext>
            </p:extLst>
          </p:nvPr>
        </p:nvGraphicFramePr>
        <p:xfrm>
          <a:off x="7288119" y="3215380"/>
          <a:ext cx="4504032" cy="2683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58918" y="126744"/>
            <a:ext cx="5010541" cy="762942"/>
          </a:xfrm>
        </p:spPr>
        <p:txBody>
          <a:bodyPr>
            <a:normAutofit/>
          </a:bodyPr>
          <a:lstStyle/>
          <a:p>
            <a:r>
              <a:rPr lang="hr-HR" dirty="0"/>
              <a:t>Izjave s obljetnica: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91013" y="161786"/>
            <a:ext cx="4248788" cy="2448179"/>
          </a:xfrm>
          <a:prstGeom prst="rect">
            <a:avLst/>
          </a:prstGeom>
          <a:effectLst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3406102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1600" y="1594022"/>
            <a:ext cx="9601200" cy="42733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>
                <a:hlinkClick r:id="rId2"/>
              </a:rPr>
              <a:t>https://hrvatski-vojnik.hr/operacija-maslenica-prekretnica-domovinskog-rata/</a:t>
            </a:r>
            <a:endParaRPr lang="hr-HR" dirty="0"/>
          </a:p>
          <a:p>
            <a:pPr marL="0" indent="0">
              <a:buNone/>
            </a:pPr>
            <a:r>
              <a:rPr lang="hr-HR" dirty="0">
                <a:hlinkClick r:id="rId3"/>
              </a:rPr>
              <a:t>https://www.vecernji.hr/vijesti/akcija-maslenica-prekretnica-u-domovinskom-ratu-ponovno-spojila-sjever-i-jug-1650917</a:t>
            </a:r>
            <a:endParaRPr lang="hr-HR" dirty="0"/>
          </a:p>
          <a:p>
            <a:pPr marL="0" indent="0">
              <a:buNone/>
            </a:pPr>
            <a:r>
              <a:rPr lang="hr-HR" dirty="0">
                <a:hlinkClick r:id="rId4"/>
              </a:rPr>
              <a:t>https://hrvatski-vojnik.hr/vro-maslenica-ponos-i-poveznica-hrvatske/</a:t>
            </a:r>
            <a:endParaRPr lang="hr-HR" dirty="0"/>
          </a:p>
          <a:p>
            <a:pPr marL="0" indent="0">
              <a:buNone/>
            </a:pPr>
            <a:r>
              <a:rPr lang="hr-HR" dirty="0">
                <a:hlinkClick r:id="rId5"/>
              </a:rPr>
              <a:t>https://hcz-zu.hr/operacija-maslenica-vratila-je-hrvatskoj-ponos-i-samopouzdanje/</a:t>
            </a:r>
            <a:endParaRPr lang="hr-HR" dirty="0"/>
          </a:p>
          <a:p>
            <a:pPr marL="0" indent="0">
              <a:buNone/>
            </a:pPr>
            <a:r>
              <a:rPr lang="hr-HR">
                <a:hlinkClick r:id="rId6"/>
              </a:rPr>
              <a:t>https</a:t>
            </a:r>
            <a:r>
              <a:rPr lang="hr-HR" dirty="0">
                <a:hlinkClick r:id="rId6"/>
              </a:rPr>
              <a:t>://hrvatski-vojnik.hr/operacija-koja-je-spojila-hrvatski-sjever-i-jug/</a:t>
            </a:r>
            <a:endParaRPr lang="hr-HR" dirty="0"/>
          </a:p>
          <a:p>
            <a:pPr marL="0" indent="0">
              <a:buNone/>
            </a:pPr>
            <a:r>
              <a:rPr lang="hr-HR" dirty="0">
                <a:hlinkClick r:id="rId7"/>
              </a:rPr>
              <a:t>https://hr.wikipedia.org/wiki/Operacija_Gusar</a:t>
            </a:r>
            <a:endParaRPr lang="hr-HR" dirty="0"/>
          </a:p>
          <a:p>
            <a:pPr marL="0" indent="0">
              <a:buNone/>
            </a:pPr>
            <a:r>
              <a:rPr lang="hr-HR" dirty="0">
                <a:hlinkClick r:id="rId8"/>
              </a:rPr>
              <a:t>https://povijest.hr/nadanasnjidan/operacija-maslenica-jedna-od-najuspjesnijih-akcija-hv-a-1993/</a:t>
            </a:r>
            <a:endParaRPr lang="hr-HR" dirty="0"/>
          </a:p>
          <a:p>
            <a:pPr marL="0" indent="0">
              <a:buNone/>
            </a:pPr>
            <a:r>
              <a:rPr lang="hr-HR" dirty="0">
                <a:hlinkClick r:id="rId9"/>
              </a:rPr>
              <a:t>https://www.youtube.com/watch?v=viuMGW1PKl0</a:t>
            </a:r>
            <a:endParaRPr lang="hr-HR" dirty="0"/>
          </a:p>
          <a:p>
            <a:pPr marL="0" indent="0">
              <a:buNone/>
            </a:pPr>
            <a:r>
              <a:rPr lang="hr-HR" dirty="0">
                <a:hlinkClick r:id="rId10"/>
              </a:rPr>
              <a:t>https://www.youtube.com/watch?v=YP3yrjVud10</a:t>
            </a:r>
            <a:endParaRPr lang="hr-HR" dirty="0"/>
          </a:p>
          <a:p>
            <a:pPr marL="0" indent="0">
              <a:buNone/>
            </a:pPr>
            <a:r>
              <a:rPr lang="hr-HR" dirty="0">
                <a:hlinkClick r:id="rId11"/>
              </a:rPr>
              <a:t>https://www.youtube.com/watch?v=GiAGzePik6o</a:t>
            </a:r>
            <a:endParaRPr lang="hr-HR" dirty="0"/>
          </a:p>
          <a:p>
            <a:pPr marL="0" indent="0">
              <a:buNone/>
            </a:pPr>
            <a:r>
              <a:rPr lang="hr-HR" dirty="0">
                <a:hlinkClick r:id="rId12"/>
              </a:rPr>
              <a:t>https://povijest.hr/bitkeiratovi/akcijom-maslenica-hrvatska-vojska-zapocela-je-oslobadanje-srednje-dalmacije/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877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2001871312"/>
              </p:ext>
            </p:extLst>
          </p:nvPr>
        </p:nvGraphicFramePr>
        <p:xfrm>
          <a:off x="990027" y="336884"/>
          <a:ext cx="10615290" cy="6242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44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3656987022"/>
              </p:ext>
            </p:extLst>
          </p:nvPr>
        </p:nvGraphicFramePr>
        <p:xfrm>
          <a:off x="2031999" y="719666"/>
          <a:ext cx="88604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537" y="552271"/>
            <a:ext cx="2615411" cy="17375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2015" y="0"/>
            <a:ext cx="2725148" cy="167654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6465" y="4639308"/>
            <a:ext cx="2621507" cy="174360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3079" y="4995841"/>
            <a:ext cx="2627604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8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val="1797491929"/>
              </p:ext>
            </p:extLst>
          </p:nvPr>
        </p:nvGraphicFramePr>
        <p:xfrm>
          <a:off x="747131" y="158129"/>
          <a:ext cx="11236321" cy="6619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788" y="398431"/>
            <a:ext cx="3147084" cy="1781175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1428" y="2179606"/>
            <a:ext cx="3147084" cy="1514475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804" y="3797009"/>
            <a:ext cx="3147084" cy="1562100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7934" y="5025263"/>
            <a:ext cx="2622189" cy="17526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75999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zervirano mjesto sadržaja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092526"/>
              </p:ext>
            </p:extLst>
          </p:nvPr>
        </p:nvGraphicFramePr>
        <p:xfrm>
          <a:off x="1856301" y="328956"/>
          <a:ext cx="10218821" cy="581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38835"/>
          <a:stretch/>
        </p:blipFill>
        <p:spPr>
          <a:xfrm>
            <a:off x="1128809" y="2340336"/>
            <a:ext cx="1765276" cy="158115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710" y="-46776"/>
            <a:ext cx="2962913" cy="2389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1899" y="2504839"/>
            <a:ext cx="2145978" cy="1792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5661" y="710929"/>
            <a:ext cx="2097206" cy="1847248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453252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val="1520801887"/>
              </p:ext>
            </p:extLst>
          </p:nvPr>
        </p:nvGraphicFramePr>
        <p:xfrm>
          <a:off x="845648" y="321276"/>
          <a:ext cx="10893271" cy="2703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3189078243"/>
              </p:ext>
            </p:extLst>
          </p:nvPr>
        </p:nvGraphicFramePr>
        <p:xfrm>
          <a:off x="845647" y="2496065"/>
          <a:ext cx="10893272" cy="2419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2097970650"/>
              </p:ext>
            </p:extLst>
          </p:nvPr>
        </p:nvGraphicFramePr>
        <p:xfrm>
          <a:off x="945292" y="4998308"/>
          <a:ext cx="10645346" cy="168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Pravokutnik 18"/>
          <p:cNvSpPr/>
          <p:nvPr/>
        </p:nvSpPr>
        <p:spPr>
          <a:xfrm>
            <a:off x="895865" y="86498"/>
            <a:ext cx="5917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dirty="0"/>
              <a:t>Tijek</a:t>
            </a:r>
            <a:r>
              <a:rPr lang="hr-HR" dirty="0"/>
              <a:t> </a:t>
            </a:r>
            <a:r>
              <a:rPr lang="hr-HR" sz="3600" dirty="0"/>
              <a:t>napada</a:t>
            </a:r>
          </a:p>
        </p:txBody>
      </p:sp>
    </p:spTree>
    <p:extLst>
      <p:ext uri="{BB962C8B-B14F-4D97-AF65-F5344CB8AC3E}">
        <p14:creationId xmlns:p14="http://schemas.microsoft.com/office/powerpoint/2010/main" val="187291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17" y="426306"/>
            <a:ext cx="9001898" cy="6067169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0039865" y="426306"/>
            <a:ext cx="19647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/>
              <a:t>Do operacije Maslenice mi smo se uglavnom branili, više ili manje uspješno, ali Maslenica je označila preokret u Domovinskom ratu i tada su prvi put sudjelovale tri grane vojske, specijalna policija, ratna mornarica i zrakoplovstvo te kopnene snage, koje su bile nositelj te akcije", </a:t>
            </a:r>
            <a:r>
              <a:rPr lang="hr-HR" dirty="0"/>
              <a:t>istaknuo je svojedobno </a:t>
            </a:r>
            <a:r>
              <a:rPr lang="hr-HR" b="1" dirty="0"/>
              <a:t>general Gotovina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141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558" y="137560"/>
            <a:ext cx="2647950" cy="1733550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val="4232354137"/>
              </p:ext>
            </p:extLst>
          </p:nvPr>
        </p:nvGraphicFramePr>
        <p:xfrm>
          <a:off x="722871" y="1"/>
          <a:ext cx="11399108" cy="6567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6201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2761934666"/>
              </p:ext>
            </p:extLst>
          </p:nvPr>
        </p:nvGraphicFramePr>
        <p:xfrm>
          <a:off x="804397" y="237195"/>
          <a:ext cx="10890726" cy="662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7457" y="2539864"/>
            <a:ext cx="5156391" cy="380885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6694" y="3043212"/>
            <a:ext cx="4036738" cy="2802157"/>
          </a:xfrm>
          <a:prstGeom prst="rect">
            <a:avLst/>
          </a:prstGeom>
          <a:effectLst>
            <a:glow rad="1104900">
              <a:schemeClr val="accent1">
                <a:alpha val="6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607017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TM10001105[[fn=Žetva]]</Template>
  <TotalTime>405</TotalTime>
  <Words>1488</Words>
  <Application>Microsoft Office PowerPoint</Application>
  <PresentationFormat>Široki zaslon</PresentationFormat>
  <Paragraphs>69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Calibri</vt:lpstr>
      <vt:lpstr>Franklin Gothic Book</vt:lpstr>
      <vt:lpstr>Times New Roman</vt:lpstr>
      <vt:lpstr>Crop</vt:lpstr>
      <vt:lpstr>Vojno-redarstvena operacija GUSAR -Maslenica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Izjave s obljetnica:</vt:lpstr>
      <vt:lpstr>Literatura:</vt:lpstr>
    </vt:vector>
  </TitlesOfParts>
  <Company>Ministarstvo Pravosuđa Republike Hrvatske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Mirela Balint</dc:creator>
  <cp:lastModifiedBy>Abelina Finek</cp:lastModifiedBy>
  <cp:revision>55</cp:revision>
  <cp:lastPrinted>2023-05-29T09:13:26Z</cp:lastPrinted>
  <dcterms:created xsi:type="dcterms:W3CDTF">2023-05-25T10:06:10Z</dcterms:created>
  <dcterms:modified xsi:type="dcterms:W3CDTF">2023-06-11T13:47:20Z</dcterms:modified>
</cp:coreProperties>
</file>