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7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E5AC1-F9E3-4864-B443-41C17D0C2CB2}" type="datetimeFigureOut">
              <a:rPr lang="en-US" smtClean="0"/>
              <a:t>6/11/2023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330B8-8A73-4D2A-ABE0-88A2A71EFB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189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E5AC1-F9E3-4864-B443-41C17D0C2CB2}" type="datetimeFigureOut">
              <a:rPr lang="en-US" smtClean="0"/>
              <a:t>6/11/2023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330B8-8A73-4D2A-ABE0-88A2A71EFB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289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E5AC1-F9E3-4864-B443-41C17D0C2CB2}" type="datetimeFigureOut">
              <a:rPr lang="en-US" smtClean="0"/>
              <a:t>6/11/2023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330B8-8A73-4D2A-ABE0-88A2A71EFB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40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E5AC1-F9E3-4864-B443-41C17D0C2CB2}" type="datetimeFigureOut">
              <a:rPr lang="en-US" smtClean="0"/>
              <a:t>6/11/2023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330B8-8A73-4D2A-ABE0-88A2A71EFB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468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E5AC1-F9E3-4864-B443-41C17D0C2CB2}" type="datetimeFigureOut">
              <a:rPr lang="en-US" smtClean="0"/>
              <a:t>6/11/2023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330B8-8A73-4D2A-ABE0-88A2A71EFB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641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E5AC1-F9E3-4864-B443-41C17D0C2CB2}" type="datetimeFigureOut">
              <a:rPr lang="en-US" smtClean="0"/>
              <a:t>6/11/2023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330B8-8A73-4D2A-ABE0-88A2A71EFB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723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E5AC1-F9E3-4864-B443-41C17D0C2CB2}" type="datetimeFigureOut">
              <a:rPr lang="en-US" smtClean="0"/>
              <a:t>6/11/2023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330B8-8A73-4D2A-ABE0-88A2A71EFB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150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E5AC1-F9E3-4864-B443-41C17D0C2CB2}" type="datetimeFigureOut">
              <a:rPr lang="en-US" smtClean="0"/>
              <a:t>6/11/2023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330B8-8A73-4D2A-ABE0-88A2A71EFB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610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E5AC1-F9E3-4864-B443-41C17D0C2CB2}" type="datetimeFigureOut">
              <a:rPr lang="en-US" smtClean="0"/>
              <a:t>6/11/2023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330B8-8A73-4D2A-ABE0-88A2A71EFB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945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E5AC1-F9E3-4864-B443-41C17D0C2CB2}" type="datetimeFigureOut">
              <a:rPr lang="en-US" smtClean="0"/>
              <a:t>6/11/2023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330B8-8A73-4D2A-ABE0-88A2A71EFB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236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E5AC1-F9E3-4864-B443-41C17D0C2CB2}" type="datetimeFigureOut">
              <a:rPr lang="en-US" smtClean="0"/>
              <a:t>6/11/2023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330B8-8A73-4D2A-ABE0-88A2A71EFB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497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E5AC1-F9E3-4864-B443-41C17D0C2CB2}" type="datetimeFigureOut">
              <a:rPr lang="en-US" smtClean="0"/>
              <a:t>6/11/2023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330B8-8A73-4D2A-ABE0-88A2A71EFB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42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fenix-magazin.de/wp-content/uploads/2017/12/ARH220605RATDUBROVNIK661-e1512538728448.jpg" TargetMode="External"/><Relationship Id="rId13" Type="http://schemas.openxmlformats.org/officeDocument/2006/relationships/hyperlink" Target="https://i0.wp.com/www.tzdubrovnik.hr/imgs/47167/6/1272712450fotol290_6.jpg" TargetMode="External"/><Relationship Id="rId3" Type="http://schemas.openxmlformats.org/officeDocument/2006/relationships/hyperlink" Target="https://identitet.hr/obrana-dubrovnika-1991-1992-i-dio/" TargetMode="External"/><Relationship Id="rId7" Type="http://schemas.openxmlformats.org/officeDocument/2006/relationships/hyperlink" Target="https://www.infozagreb.hr/media/news/newsletter_dubrovnik@2026@590843e69ce1b.JPG" TargetMode="External"/><Relationship Id="rId12" Type="http://schemas.openxmlformats.org/officeDocument/2006/relationships/hyperlink" Target="https://turistplus.hr/wp-content/uploads/2022/12/dubrovnik-naslovna-shutterstock.jp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ubrovackiportal.hr/wp-content/uploads/2021/11/1.jpg" TargetMode="External"/><Relationship Id="rId11" Type="http://schemas.openxmlformats.org/officeDocument/2006/relationships/hyperlink" Target="https://croatia-tourism.com/assets/croatia-tourism.com/images/dubrovnik/View-from-the-walls.jpg" TargetMode="External"/><Relationship Id="rId5" Type="http://schemas.openxmlformats.org/officeDocument/2006/relationships/hyperlink" Target="https://www.nacional.hr/wp-content/uploads/2021/12/DU-DU-1024x683.jpg" TargetMode="External"/><Relationship Id="rId15" Type="http://schemas.openxmlformats.org/officeDocument/2006/relationships/hyperlink" Target="https://www.youtube.com/watch?v=N6OrgIPoCWM" TargetMode="External"/><Relationship Id="rId10" Type="http://schemas.openxmlformats.org/officeDocument/2006/relationships/hyperlink" Target="https://i.ytimg.com/vi/AU7zn1A1iJs/maxresdefault.jpg" TargetMode="External"/><Relationship Id="rId4" Type="http://schemas.openxmlformats.org/officeDocument/2006/relationships/hyperlink" Target="https://hrvatski-vojnik.hr/wp-content/uploads/2017/09/535-izlozba-2.jpg" TargetMode="External"/><Relationship Id="rId9" Type="http://schemas.openxmlformats.org/officeDocument/2006/relationships/hyperlink" Target="https://static.slobodnadalmacija.hr/images/slike/2021/11/04/19892126.jpg" TargetMode="External"/><Relationship Id="rId14" Type="http://schemas.openxmlformats.org/officeDocument/2006/relationships/hyperlink" Target="https://villsy.com/wp-content/uploads/lovrijenac_5f0cbfbabcdf4.pn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hr-H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W Pica" panose="02000000000000000000" pitchFamily="2" charset="0"/>
              </a:rPr>
              <a:t>Obrana Dubrovnika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W Pica" panose="020000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hr-H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(1991. – 1992.)</a:t>
            </a:r>
          </a:p>
        </p:txBody>
      </p:sp>
    </p:spTree>
    <p:extLst>
      <p:ext uri="{BB962C8B-B14F-4D97-AF65-F5344CB8AC3E}">
        <p14:creationId xmlns:p14="http://schemas.microsoft.com/office/powerpoint/2010/main" val="424013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IM FELL DW Pica" panose="02000000000000000000" pitchFamily="2" charset="0"/>
              </a:rPr>
              <a:t>Otpor dubrovačkih branitelja</a:t>
            </a:r>
            <a:endParaRPr lang="en-US" dirty="0">
              <a:latin typeface="IM FELL DW Pica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IM FELL DW Pica" panose="02000000000000000000" pitchFamily="2" charset="0"/>
              <a:buChar char="–"/>
            </a:pPr>
            <a:r>
              <a:rPr lang="en-US" dirty="0">
                <a:latin typeface="IM FELL DW Pica" panose="02000000000000000000" pitchFamily="2" charset="0"/>
              </a:rPr>
              <a:t>5. </a:t>
            </a:r>
            <a:r>
              <a:rPr lang="hr-HR" dirty="0">
                <a:latin typeface="IM FELL DW Pica" panose="02000000000000000000" pitchFamily="2" charset="0"/>
              </a:rPr>
              <a:t>listopada pada </a:t>
            </a:r>
            <a:r>
              <a:rPr lang="en-US" dirty="0">
                <a:latin typeface="IM FELL DW Pica" panose="02000000000000000000" pitchFamily="2" charset="0"/>
              </a:rPr>
              <a:t>Slano</a:t>
            </a:r>
            <a:r>
              <a:rPr lang="hr-HR" dirty="0">
                <a:latin typeface="IM FELL DW Pica" panose="02000000000000000000" pitchFamily="2" charset="0"/>
              </a:rPr>
              <a:t> - znatno otežana logistička potpora Dubrovniku</a:t>
            </a:r>
          </a:p>
          <a:p>
            <a:pPr>
              <a:buFont typeface="IM FELL DW Pica" panose="02000000000000000000" pitchFamily="2" charset="0"/>
              <a:buChar char="–"/>
            </a:pPr>
            <a:r>
              <a:rPr lang="hr-HR" dirty="0">
                <a:latin typeface="IM FELL DW Pica" panose="02000000000000000000" pitchFamily="2" charset="0"/>
              </a:rPr>
              <a:t>n</a:t>
            </a:r>
            <a:r>
              <a:rPr lang="en-US" dirty="0">
                <a:latin typeface="IM FELL DW Pica" panose="02000000000000000000" pitchFamily="2" charset="0"/>
              </a:rPr>
              <a:t>akon deset dana pada Cavtat</a:t>
            </a:r>
            <a:endParaRPr lang="hr-HR" dirty="0">
              <a:latin typeface="IM FELL DW Pica" panose="02000000000000000000" pitchFamily="2" charset="0"/>
            </a:endParaRPr>
          </a:p>
          <a:p>
            <a:pPr>
              <a:buFont typeface="IM FELL DW Pica" panose="02000000000000000000" pitchFamily="2" charset="0"/>
              <a:buChar char="–"/>
            </a:pPr>
            <a:r>
              <a:rPr lang="hr-HR" dirty="0">
                <a:latin typeface="IM FELL DW Pica" panose="02000000000000000000" pitchFamily="2" charset="0"/>
              </a:rPr>
              <a:t>d</a:t>
            </a:r>
            <a:r>
              <a:rPr lang="en-US" dirty="0">
                <a:latin typeface="IM FELL DW Pica" panose="02000000000000000000" pitchFamily="2" charset="0"/>
              </a:rPr>
              <a:t>o kraja studenog u ruke neprijatelja pada Zaton</a:t>
            </a:r>
            <a:endParaRPr lang="hr-HR" dirty="0">
              <a:latin typeface="IM FELL DW Pica" panose="02000000000000000000" pitchFamily="2" charset="0"/>
            </a:endParaRPr>
          </a:p>
          <a:p>
            <a:pPr>
              <a:buFont typeface="IM FELL DW Pica" panose="02000000000000000000" pitchFamily="2" charset="0"/>
              <a:buChar char="–"/>
            </a:pPr>
            <a:r>
              <a:rPr lang="hr-HR" dirty="0">
                <a:latin typeface="IM FELL DW Pica" panose="02000000000000000000" pitchFamily="2" charset="0"/>
              </a:rPr>
              <a:t>hrvatski branitelji junački</a:t>
            </a:r>
            <a:r>
              <a:rPr lang="en-US" dirty="0">
                <a:latin typeface="IM FELL DW Pica" panose="02000000000000000000" pitchFamily="2" charset="0"/>
              </a:rPr>
              <a:t> bran</a:t>
            </a:r>
            <a:r>
              <a:rPr lang="hr-HR" dirty="0">
                <a:latin typeface="IM FELL DW Pica" panose="02000000000000000000" pitchFamily="2" charset="0"/>
              </a:rPr>
              <a:t>ili</a:t>
            </a:r>
            <a:r>
              <a:rPr lang="en-US" dirty="0">
                <a:latin typeface="IM FELL DW Pica" panose="02000000000000000000" pitchFamily="2" charset="0"/>
              </a:rPr>
              <a:t> jug Domovine</a:t>
            </a:r>
            <a:endParaRPr lang="hr-HR" dirty="0">
              <a:latin typeface="IM FELL DW Pica" panose="02000000000000000000" pitchFamily="2" charset="0"/>
            </a:endParaRPr>
          </a:p>
          <a:p>
            <a:pPr>
              <a:buFont typeface="IM FELL DW Pica" panose="02000000000000000000" pitchFamily="2" charset="0"/>
              <a:buChar char="–"/>
            </a:pPr>
            <a:r>
              <a:rPr lang="hr-HR" dirty="0">
                <a:latin typeface="IM FELL DW Pica" panose="02000000000000000000" pitchFamily="2" charset="0"/>
              </a:rPr>
              <a:t>p</a:t>
            </a:r>
            <a:r>
              <a:rPr lang="en-US" dirty="0">
                <a:latin typeface="IM FELL DW Pica" panose="02000000000000000000" pitchFamily="2" charset="0"/>
              </a:rPr>
              <a:t>adom posljednih prigradskih naselja</a:t>
            </a:r>
            <a:r>
              <a:rPr lang="hr-HR" dirty="0">
                <a:latin typeface="IM FELL DW Pica" panose="02000000000000000000" pitchFamily="2" charset="0"/>
              </a:rPr>
              <a:t>,</a:t>
            </a:r>
            <a:r>
              <a:rPr lang="en-US" dirty="0">
                <a:latin typeface="IM FELL DW Pica" panose="02000000000000000000" pitchFamily="2" charset="0"/>
              </a:rPr>
              <a:t> Dubrovnik se n</a:t>
            </a:r>
            <a:r>
              <a:rPr lang="hr-HR" dirty="0">
                <a:latin typeface="IM FELL DW Pica" panose="02000000000000000000" pitchFamily="2" charset="0"/>
              </a:rPr>
              <a:t>alazi</a:t>
            </a:r>
            <a:r>
              <a:rPr lang="en-US" dirty="0">
                <a:latin typeface="IM FELL DW Pica" panose="02000000000000000000" pitchFamily="2" charset="0"/>
              </a:rPr>
              <a:t> u potpunom okruženju</a:t>
            </a:r>
          </a:p>
        </p:txBody>
      </p:sp>
    </p:spTree>
    <p:extLst>
      <p:ext uri="{BB962C8B-B14F-4D97-AF65-F5344CB8AC3E}">
        <p14:creationId xmlns:p14="http://schemas.microsoft.com/office/powerpoint/2010/main" val="208906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8117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IM FELL DW Pica" panose="02000000000000000000" pitchFamily="2" charset="0"/>
                <a:cs typeface="Times New Roman" panose="02020603050405020304" pitchFamily="18" charset="0"/>
              </a:rPr>
              <a:t>Herojska obrana Dubrovnika</a:t>
            </a:r>
            <a:endParaRPr lang="en-US" dirty="0">
              <a:latin typeface="IM FELL DW Pica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79975"/>
          </a:xfrm>
        </p:spPr>
        <p:txBody>
          <a:bodyPr>
            <a:normAutofit/>
          </a:bodyPr>
          <a:lstStyle/>
          <a:p>
            <a:r>
              <a:rPr lang="en-US" dirty="0">
                <a:latin typeface="IM FELL DW Pica" panose="02000000000000000000" pitchFamily="2" charset="0"/>
              </a:rPr>
              <a:t>na </a:t>
            </a:r>
            <a:r>
              <a:rPr lang="hr-HR" dirty="0">
                <a:latin typeface="IM FELL DW Pica" panose="02000000000000000000" pitchFamily="2" charset="0"/>
              </a:rPr>
              <a:t>blagdan sv</a:t>
            </a:r>
            <a:r>
              <a:rPr lang="en-US" dirty="0">
                <a:latin typeface="IM FELL DW Pica" panose="02000000000000000000" pitchFamily="2" charset="0"/>
              </a:rPr>
              <a:t>. Nikole </a:t>
            </a:r>
            <a:r>
              <a:rPr lang="hr-HR" dirty="0">
                <a:latin typeface="IM FELL DW Pica" panose="02000000000000000000" pitchFamily="2" charset="0"/>
              </a:rPr>
              <a:t>- </a:t>
            </a:r>
            <a:r>
              <a:rPr lang="en-US" dirty="0">
                <a:latin typeface="IM FELL DW Pica" panose="02000000000000000000" pitchFamily="2" charset="0"/>
              </a:rPr>
              <a:t>jed</a:t>
            </a:r>
            <a:r>
              <a:rPr lang="hr-HR" dirty="0">
                <a:latin typeface="IM FELL DW Pica" panose="02000000000000000000" pitchFamily="2" charset="0"/>
              </a:rPr>
              <a:t>an</a:t>
            </a:r>
            <a:r>
              <a:rPr lang="en-US" dirty="0">
                <a:latin typeface="IM FELL DW Pica" panose="02000000000000000000" pitchFamily="2" charset="0"/>
              </a:rPr>
              <a:t> od najžešćih napad</a:t>
            </a:r>
            <a:r>
              <a:rPr lang="hr-HR" dirty="0">
                <a:latin typeface="IM FELL DW Pica" panose="02000000000000000000" pitchFamily="2" charset="0"/>
              </a:rPr>
              <a:t>a</a:t>
            </a:r>
            <a:r>
              <a:rPr lang="en-US" dirty="0">
                <a:latin typeface="IM FELL DW Pica" panose="02000000000000000000" pitchFamily="2" charset="0"/>
              </a:rPr>
              <a:t> na Dubrovnik</a:t>
            </a:r>
            <a:endParaRPr lang="hr-HR" dirty="0">
              <a:latin typeface="IM FELL DW Pica" panose="02000000000000000000" pitchFamily="2" charset="0"/>
            </a:endParaRPr>
          </a:p>
          <a:p>
            <a:r>
              <a:rPr lang="en-US" dirty="0">
                <a:latin typeface="IM FELL DW Pica" panose="02000000000000000000" pitchFamily="2" charset="0"/>
              </a:rPr>
              <a:t>topnički napad na tvrđavu Imperial na brdu Srđ</a:t>
            </a:r>
            <a:endParaRPr lang="hr-HR" dirty="0">
              <a:latin typeface="IM FELL DW Pica" panose="02000000000000000000" pitchFamily="2" charset="0"/>
            </a:endParaRPr>
          </a:p>
          <a:p>
            <a:r>
              <a:rPr lang="hr-HR" dirty="0">
                <a:latin typeface="IM FELL DW Pica" panose="02000000000000000000" pitchFamily="2" charset="0"/>
              </a:rPr>
              <a:t>topnički napadi na s</a:t>
            </a:r>
            <a:r>
              <a:rPr lang="en-US" dirty="0">
                <a:latin typeface="IM FELL DW Pica" panose="02000000000000000000" pitchFamily="2" charset="0"/>
              </a:rPr>
              <a:t>tar</a:t>
            </a:r>
            <a:r>
              <a:rPr lang="hr-HR" dirty="0">
                <a:latin typeface="IM FELL DW Pica" panose="02000000000000000000" pitchFamily="2" charset="0"/>
              </a:rPr>
              <a:t>u</a:t>
            </a:r>
            <a:r>
              <a:rPr lang="en-US" dirty="0">
                <a:latin typeface="IM FELL DW Pica" panose="02000000000000000000" pitchFamily="2" charset="0"/>
              </a:rPr>
              <a:t> g</a:t>
            </a:r>
            <a:r>
              <a:rPr lang="hr-HR" dirty="0">
                <a:latin typeface="IM FELL DW Pica" panose="02000000000000000000" pitchFamily="2" charset="0"/>
              </a:rPr>
              <a:t>rad</a:t>
            </a:r>
            <a:r>
              <a:rPr lang="en-US" dirty="0">
                <a:latin typeface="IM FELL DW Pica" panose="02000000000000000000" pitchFamily="2" charset="0"/>
              </a:rPr>
              <a:t>sk</a:t>
            </a:r>
            <a:r>
              <a:rPr lang="hr-HR" dirty="0">
                <a:latin typeface="IM FELL DW Pica" panose="02000000000000000000" pitchFamily="2" charset="0"/>
              </a:rPr>
              <a:t>u</a:t>
            </a:r>
            <a:r>
              <a:rPr lang="en-US" dirty="0">
                <a:latin typeface="IM FELL DW Pica" panose="02000000000000000000" pitchFamily="2" charset="0"/>
              </a:rPr>
              <a:t> jezgr</a:t>
            </a:r>
            <a:r>
              <a:rPr lang="hr-HR" dirty="0">
                <a:latin typeface="IM FELL DW Pica" panose="02000000000000000000" pitchFamily="2" charset="0"/>
              </a:rPr>
              <a:t>u -</a:t>
            </a:r>
            <a:r>
              <a:rPr lang="en-US" dirty="0">
                <a:latin typeface="IM FELL DW Pica" panose="02000000000000000000" pitchFamily="2" charset="0"/>
              </a:rPr>
              <a:t> oštećeno 460 zgrada i </a:t>
            </a:r>
            <a:r>
              <a:rPr lang="hr-HR" dirty="0">
                <a:latin typeface="IM FELL DW Pica" panose="02000000000000000000" pitchFamily="2" charset="0"/>
              </a:rPr>
              <a:t>povijesnih spomenika,</a:t>
            </a:r>
            <a:r>
              <a:rPr lang="en-US" dirty="0">
                <a:latin typeface="IM FELL DW Pica" panose="02000000000000000000" pitchFamily="2" charset="0"/>
              </a:rPr>
              <a:t> </a:t>
            </a:r>
            <a:r>
              <a:rPr lang="hr-HR" dirty="0">
                <a:latin typeface="IM FELL DW Pica" panose="02000000000000000000" pitchFamily="2" charset="0"/>
              </a:rPr>
              <a:t> 9 p</a:t>
            </a:r>
            <a:r>
              <a:rPr lang="en-US" dirty="0">
                <a:latin typeface="IM FELL DW Pica" panose="02000000000000000000" pitchFamily="2" charset="0"/>
              </a:rPr>
              <a:t>otpuno izgor</a:t>
            </a:r>
            <a:r>
              <a:rPr lang="hr-HR" dirty="0">
                <a:latin typeface="IM FELL DW Pica" panose="02000000000000000000" pitchFamily="2" charset="0"/>
              </a:rPr>
              <a:t>jel</a:t>
            </a:r>
            <a:r>
              <a:rPr lang="en-US" dirty="0">
                <a:latin typeface="IM FELL DW Pica" panose="02000000000000000000" pitchFamily="2" charset="0"/>
              </a:rPr>
              <a:t>o</a:t>
            </a:r>
            <a:r>
              <a:rPr lang="hr-HR" dirty="0">
                <a:latin typeface="IM FELL DW Pica" panose="02000000000000000000" pitchFamily="2" charset="0"/>
              </a:rPr>
              <a:t> – neprocjenjiva </a:t>
            </a:r>
            <a:r>
              <a:rPr lang="en-US" dirty="0">
                <a:latin typeface="IM FELL DW Pica" panose="02000000000000000000" pitchFamily="2" charset="0"/>
              </a:rPr>
              <a:t>materijalna šteta</a:t>
            </a:r>
            <a:endParaRPr lang="hr-HR" dirty="0">
              <a:latin typeface="IM FELL DW Pica" panose="02000000000000000000" pitchFamily="2" charset="0"/>
            </a:endParaRPr>
          </a:p>
          <a:p>
            <a:r>
              <a:rPr lang="hr-HR" dirty="0">
                <a:latin typeface="IM FELL DW Pica" panose="02000000000000000000" pitchFamily="2" charset="0"/>
              </a:rPr>
              <a:t>t</a:t>
            </a:r>
            <a:r>
              <a:rPr lang="en-US" dirty="0">
                <a:latin typeface="IM FELL DW Pica" panose="02000000000000000000" pitchFamily="2" charset="0"/>
              </a:rPr>
              <a:t>og dana život izgubilo 19 branitelja i </a:t>
            </a:r>
            <a:r>
              <a:rPr lang="hr-HR" dirty="0">
                <a:latin typeface="IM FELL DW Pica" panose="02000000000000000000" pitchFamily="2" charset="0"/>
              </a:rPr>
              <a:t>civila, preko </a:t>
            </a:r>
            <a:r>
              <a:rPr lang="en-US" dirty="0">
                <a:latin typeface="IM FELL DW Pica" panose="02000000000000000000" pitchFamily="2" charset="0"/>
              </a:rPr>
              <a:t>60 osoba ranjeno</a:t>
            </a:r>
            <a:endParaRPr lang="hr-HR" dirty="0">
              <a:latin typeface="IM FELL DW Pica" panose="02000000000000000000" pitchFamily="2" charset="0"/>
            </a:endParaRPr>
          </a:p>
          <a:p>
            <a:r>
              <a:rPr lang="en-US" dirty="0">
                <a:latin typeface="IM FELL DW Pica" panose="02000000000000000000" pitchFamily="2" charset="0"/>
              </a:rPr>
              <a:t>163. brigada </a:t>
            </a:r>
            <a:r>
              <a:rPr lang="hr-HR" dirty="0">
                <a:latin typeface="IM FELL DW Pica" panose="02000000000000000000" pitchFamily="2" charset="0"/>
              </a:rPr>
              <a:t>Hrvatske vojske dobila ime po broju branitelja heroja</a:t>
            </a:r>
            <a:endParaRPr lang="en-US" dirty="0">
              <a:latin typeface="IM FELL DW Pica" panose="02000000000000000000" pitchFamily="2" charset="0"/>
            </a:endParaRPr>
          </a:p>
          <a:p>
            <a:r>
              <a:rPr lang="en-US" dirty="0">
                <a:latin typeface="IM FELL DW Pica" panose="02000000000000000000" pitchFamily="2" charset="0"/>
              </a:rPr>
              <a:t>6. prosinca proglašen </a:t>
            </a:r>
            <a:r>
              <a:rPr lang="hr-HR" dirty="0">
                <a:latin typeface="IM FELL DW Pica" panose="02000000000000000000" pitchFamily="2" charset="0"/>
              </a:rPr>
              <a:t>Danom dubrovačkih</a:t>
            </a:r>
            <a:r>
              <a:rPr lang="en-US" dirty="0">
                <a:latin typeface="IM FELL DW Pica" panose="02000000000000000000" pitchFamily="2" charset="0"/>
              </a:rPr>
              <a:t> branitelja, </a:t>
            </a:r>
            <a:r>
              <a:rPr lang="hr-HR" dirty="0">
                <a:latin typeface="IM FELL DW Pica" panose="02000000000000000000" pitchFamily="2" charset="0"/>
              </a:rPr>
              <a:t>svake godine obilježava se</a:t>
            </a:r>
            <a:r>
              <a:rPr lang="en-US" dirty="0">
                <a:latin typeface="IM FELL DW Pica" panose="02000000000000000000" pitchFamily="2" charset="0"/>
              </a:rPr>
              <a:t> </a:t>
            </a:r>
            <a:r>
              <a:rPr lang="hr-HR" dirty="0">
                <a:latin typeface="IM FELL DW Pica" panose="02000000000000000000" pitchFamily="2" charset="0"/>
              </a:rPr>
              <a:t>sjećanje na herojsku obranu Dubrovnika</a:t>
            </a:r>
          </a:p>
        </p:txBody>
      </p:sp>
    </p:spTree>
    <p:extLst>
      <p:ext uri="{BB962C8B-B14F-4D97-AF65-F5344CB8AC3E}">
        <p14:creationId xmlns:p14="http://schemas.microsoft.com/office/powerpoint/2010/main" val="181870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>
                <a:latin typeface="IM FELL DW Pica" panose="02000000000000000000" pitchFamily="2" charset="0"/>
              </a:rPr>
              <a:t>Domoljubna pjesma</a:t>
            </a:r>
            <a:br>
              <a:rPr lang="hr-HR" dirty="0">
                <a:latin typeface="IM FELL DW Pica" panose="02000000000000000000" pitchFamily="2" charset="0"/>
              </a:rPr>
            </a:br>
            <a:r>
              <a:rPr lang="hr-HR" sz="2200" dirty="0">
                <a:latin typeface="IM FELL DW Pica" panose="02000000000000000000" pitchFamily="2" charset="0"/>
              </a:rPr>
              <a:t>Tereza Kesovija</a:t>
            </a:r>
            <a:br>
              <a:rPr lang="hr-HR" dirty="0">
                <a:latin typeface="IM FELL DW Pica" panose="02000000000000000000" pitchFamily="2" charset="0"/>
              </a:rPr>
            </a:br>
            <a:r>
              <a:rPr lang="hr-HR" sz="2700" b="1" dirty="0">
                <a:latin typeface="IM FELL DW Pica" panose="02000000000000000000" pitchFamily="2" charset="0"/>
              </a:rPr>
              <a:t>Dubrovačka zvona</a:t>
            </a:r>
            <a:br>
              <a:rPr lang="hr-HR" sz="2700" b="1" dirty="0">
                <a:latin typeface="IM FELL DW Pica" panose="02000000000000000000" pitchFamily="2" charset="0"/>
              </a:rPr>
            </a:br>
            <a:r>
              <a:rPr lang="hr-HR" sz="2200" dirty="0">
                <a:latin typeface="IM FELL DW Pica" panose="02000000000000000000" pitchFamily="2" charset="0"/>
              </a:rPr>
              <a:t>(napisao Drago Britvić, uglazbio Đelo Jusić)</a:t>
            </a:r>
            <a:endParaRPr lang="en-US" sz="2200" dirty="0">
              <a:latin typeface="IM FELL DW Pica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r-HR" dirty="0"/>
              <a:t>  </a:t>
            </a:r>
            <a:r>
              <a:rPr lang="en-US" sz="2000" dirty="0" err="1">
                <a:latin typeface="IM FELL DW Pica" panose="02000000000000000000" pitchFamily="2" charset="0"/>
              </a:rPr>
              <a:t>Kad</a:t>
            </a:r>
            <a:r>
              <a:rPr lang="en-US" sz="2000" dirty="0">
                <a:latin typeface="IM FELL DW Pica" panose="02000000000000000000" pitchFamily="2" charset="0"/>
              </a:rPr>
              <a:t> </a:t>
            </a:r>
            <a:r>
              <a:rPr lang="en-US" sz="2000" dirty="0" err="1">
                <a:latin typeface="IM FELL DW Pica" panose="02000000000000000000" pitchFamily="2" charset="0"/>
              </a:rPr>
              <a:t>zazvone</a:t>
            </a:r>
            <a:r>
              <a:rPr lang="en-US" sz="2000" dirty="0">
                <a:latin typeface="IM FELL DW Pica" panose="02000000000000000000" pitchFamily="2" charset="0"/>
              </a:rPr>
              <a:t> </a:t>
            </a:r>
            <a:r>
              <a:rPr lang="en-US" sz="2000" dirty="0" err="1">
                <a:latin typeface="IM FELL DW Pica" panose="02000000000000000000" pitchFamily="2" charset="0"/>
              </a:rPr>
              <a:t>dubrovačka</a:t>
            </a:r>
            <a:r>
              <a:rPr lang="en-US" sz="2000" dirty="0">
                <a:latin typeface="IM FELL DW Pica" panose="02000000000000000000" pitchFamily="2" charset="0"/>
              </a:rPr>
              <a:t> </a:t>
            </a:r>
            <a:r>
              <a:rPr lang="en-US" sz="2000" dirty="0" err="1">
                <a:latin typeface="IM FELL DW Pica" panose="02000000000000000000" pitchFamily="2" charset="0"/>
              </a:rPr>
              <a:t>zvona</a:t>
            </a:r>
            <a:endParaRPr lang="en-US" sz="2000" dirty="0">
              <a:latin typeface="IM FELL DW Pica" panose="02000000000000000000" pitchFamily="2" charset="0"/>
            </a:endParaRPr>
          </a:p>
          <a:p>
            <a:pPr marL="0" indent="0">
              <a:buNone/>
            </a:pPr>
            <a:r>
              <a:rPr lang="hr-HR" sz="2000" dirty="0">
                <a:latin typeface="IM FELL DW Pica" panose="02000000000000000000" pitchFamily="2" charset="0"/>
              </a:rPr>
              <a:t>   </a:t>
            </a:r>
            <a:r>
              <a:rPr lang="en-US" sz="2000" dirty="0">
                <a:latin typeface="IM FELL DW Pica" panose="02000000000000000000" pitchFamily="2" charset="0"/>
              </a:rPr>
              <a:t>i </a:t>
            </a:r>
            <a:r>
              <a:rPr lang="en-US" sz="2000" dirty="0" err="1">
                <a:latin typeface="IM FELL DW Pica" panose="02000000000000000000" pitchFamily="2" charset="0"/>
              </a:rPr>
              <a:t>objave</a:t>
            </a:r>
            <a:r>
              <a:rPr lang="en-US" sz="2000" dirty="0">
                <a:latin typeface="IM FELL DW Pica" panose="02000000000000000000" pitchFamily="2" charset="0"/>
              </a:rPr>
              <a:t> </a:t>
            </a:r>
            <a:r>
              <a:rPr lang="en-US" sz="2000" dirty="0" err="1">
                <a:latin typeface="IM FELL DW Pica" panose="02000000000000000000" pitchFamily="2" charset="0"/>
              </a:rPr>
              <a:t>svome</a:t>
            </a:r>
            <a:r>
              <a:rPr lang="en-US" sz="2000" dirty="0">
                <a:latin typeface="IM FELL DW Pica" panose="02000000000000000000" pitchFamily="2" charset="0"/>
              </a:rPr>
              <a:t> </a:t>
            </a:r>
            <a:r>
              <a:rPr lang="en-US" sz="2000" dirty="0" err="1">
                <a:latin typeface="IM FELL DW Pica" panose="02000000000000000000" pitchFamily="2" charset="0"/>
              </a:rPr>
              <a:t>puku</a:t>
            </a:r>
            <a:r>
              <a:rPr lang="en-US" sz="2000" dirty="0">
                <a:latin typeface="IM FELL DW Pica" panose="02000000000000000000" pitchFamily="2" charset="0"/>
              </a:rPr>
              <a:t> </a:t>
            </a:r>
            <a:r>
              <a:rPr lang="en-US" sz="2000" dirty="0" err="1">
                <a:latin typeface="IM FELL DW Pica" panose="02000000000000000000" pitchFamily="2" charset="0"/>
              </a:rPr>
              <a:t>mir</a:t>
            </a:r>
            <a:endParaRPr lang="en-US" sz="2000" dirty="0">
              <a:latin typeface="IM FELL DW Pica" panose="02000000000000000000" pitchFamily="2" charset="0"/>
            </a:endParaRPr>
          </a:p>
          <a:p>
            <a:pPr marL="0" indent="0">
              <a:buNone/>
            </a:pPr>
            <a:r>
              <a:rPr lang="hr-HR" sz="2000" dirty="0">
                <a:latin typeface="IM FELL DW Pica" panose="02000000000000000000" pitchFamily="2" charset="0"/>
              </a:rPr>
              <a:t>   </a:t>
            </a:r>
            <a:r>
              <a:rPr lang="en-US" sz="2000" dirty="0" err="1">
                <a:latin typeface="IM FELL DW Pica" panose="02000000000000000000" pitchFamily="2" charset="0"/>
              </a:rPr>
              <a:t>Sv</a:t>
            </a:r>
            <a:r>
              <a:rPr lang="en-US" sz="2000" dirty="0">
                <a:latin typeface="IM FELL DW Pica" panose="02000000000000000000" pitchFamily="2" charset="0"/>
              </a:rPr>
              <a:t>. </a:t>
            </a:r>
            <a:r>
              <a:rPr lang="en-US" sz="2000" dirty="0" err="1">
                <a:latin typeface="IM FELL DW Pica" panose="02000000000000000000" pitchFamily="2" charset="0"/>
              </a:rPr>
              <a:t>Vlaho</a:t>
            </a:r>
            <a:r>
              <a:rPr lang="en-US" sz="2000" dirty="0">
                <a:latin typeface="IM FELL DW Pica" panose="02000000000000000000" pitchFamily="2" charset="0"/>
              </a:rPr>
              <a:t> </a:t>
            </a:r>
            <a:r>
              <a:rPr lang="en-US" sz="2000" dirty="0" err="1">
                <a:latin typeface="IM FELL DW Pica" panose="02000000000000000000" pitchFamily="2" charset="0"/>
              </a:rPr>
              <a:t>skalat</a:t>
            </a:r>
            <a:r>
              <a:rPr lang="en-US" sz="2000" dirty="0">
                <a:latin typeface="IM FELL DW Pica" panose="02000000000000000000" pitchFamily="2" charset="0"/>
              </a:rPr>
              <a:t> </a:t>
            </a:r>
            <a:r>
              <a:rPr lang="en-US" sz="2000" dirty="0" err="1">
                <a:latin typeface="IM FELL DW Pica" panose="02000000000000000000" pitchFamily="2" charset="0"/>
              </a:rPr>
              <a:t>će</a:t>
            </a:r>
            <a:r>
              <a:rPr lang="en-US" sz="2000" dirty="0">
                <a:latin typeface="IM FELL DW Pica" panose="02000000000000000000" pitchFamily="2" charset="0"/>
              </a:rPr>
              <a:t> se s </a:t>
            </a:r>
            <a:r>
              <a:rPr lang="en-US" sz="2000" dirty="0" err="1">
                <a:latin typeface="IM FELL DW Pica" panose="02000000000000000000" pitchFamily="2" charset="0"/>
              </a:rPr>
              <a:t>trona</a:t>
            </a:r>
            <a:endParaRPr lang="hr-HR" sz="2000" dirty="0">
              <a:latin typeface="IM FELL DW Pica" panose="02000000000000000000" pitchFamily="2" charset="0"/>
            </a:endParaRPr>
          </a:p>
          <a:p>
            <a:pPr marL="0" indent="0">
              <a:buNone/>
            </a:pPr>
            <a:r>
              <a:rPr lang="hr-HR" sz="2000" dirty="0">
                <a:latin typeface="IM FELL DW Pica" panose="02000000000000000000" pitchFamily="2" charset="0"/>
              </a:rPr>
              <a:t>   </a:t>
            </a:r>
            <a:r>
              <a:rPr lang="en-US" sz="2000" dirty="0">
                <a:latin typeface="IM FELL DW Pica" panose="02000000000000000000" pitchFamily="2" charset="0"/>
              </a:rPr>
              <a:t>pa s </a:t>
            </a:r>
            <a:r>
              <a:rPr lang="en-US" sz="2000" dirty="0" err="1">
                <a:latin typeface="IM FELL DW Pica" panose="02000000000000000000" pitchFamily="2" charset="0"/>
              </a:rPr>
              <a:t>oltara</a:t>
            </a:r>
            <a:r>
              <a:rPr lang="en-US" sz="2000" dirty="0">
                <a:latin typeface="IM FELL DW Pica" panose="02000000000000000000" pitchFamily="2" charset="0"/>
              </a:rPr>
              <a:t> na </a:t>
            </a:r>
            <a:r>
              <a:rPr lang="en-US" sz="2000" dirty="0" err="1">
                <a:latin typeface="IM FELL DW Pica" panose="02000000000000000000" pitchFamily="2" charset="0"/>
              </a:rPr>
              <a:t>Stradun</a:t>
            </a:r>
            <a:r>
              <a:rPr lang="en-US" sz="2000" dirty="0">
                <a:latin typeface="IM FELL DW Pica" panose="02000000000000000000" pitchFamily="2" charset="0"/>
              </a:rPr>
              <a:t> u </a:t>
            </a:r>
            <a:r>
              <a:rPr lang="en-US" sz="2000" dirty="0" err="1">
                <a:latin typeface="IM FELL DW Pica" panose="02000000000000000000" pitchFamily="2" charset="0"/>
              </a:rPr>
              <a:t>đir</a:t>
            </a:r>
            <a:r>
              <a:rPr lang="en-US" sz="2000" dirty="0">
                <a:latin typeface="IM FELL DW Pica" panose="02000000000000000000" pitchFamily="2" charset="0"/>
              </a:rPr>
              <a:t>.</a:t>
            </a:r>
          </a:p>
          <a:p>
            <a:pPr marL="0" indent="0">
              <a:buNone/>
            </a:pPr>
            <a:endParaRPr lang="hr-HR" sz="2000" dirty="0">
              <a:latin typeface="IM FELL DW Pica" panose="02000000000000000000" pitchFamily="2" charset="0"/>
            </a:endParaRPr>
          </a:p>
          <a:p>
            <a:pPr marL="0" indent="0">
              <a:buNone/>
            </a:pPr>
            <a:r>
              <a:rPr lang="hr-HR" sz="2000" dirty="0">
                <a:latin typeface="IM FELL DW Pica" panose="02000000000000000000" pitchFamily="2" charset="0"/>
              </a:rPr>
              <a:t>   </a:t>
            </a:r>
            <a:r>
              <a:rPr lang="en-US" sz="2000" dirty="0" err="1">
                <a:latin typeface="IM FELL DW Pica" panose="02000000000000000000" pitchFamily="2" charset="0"/>
              </a:rPr>
              <a:t>Kad</a:t>
            </a:r>
            <a:r>
              <a:rPr lang="en-US" sz="2000" dirty="0">
                <a:latin typeface="IM FELL DW Pica" panose="02000000000000000000" pitchFamily="2" charset="0"/>
              </a:rPr>
              <a:t> </a:t>
            </a:r>
            <a:r>
              <a:rPr lang="en-US" sz="2000" dirty="0" err="1">
                <a:latin typeface="IM FELL DW Pica" panose="02000000000000000000" pitchFamily="2" charset="0"/>
              </a:rPr>
              <a:t>zazvone</a:t>
            </a:r>
            <a:r>
              <a:rPr lang="en-US" sz="2000" dirty="0">
                <a:latin typeface="IM FELL DW Pica" panose="02000000000000000000" pitchFamily="2" charset="0"/>
              </a:rPr>
              <a:t> </a:t>
            </a:r>
            <a:r>
              <a:rPr lang="en-US" sz="2000" dirty="0" err="1">
                <a:latin typeface="IM FELL DW Pica" panose="02000000000000000000" pitchFamily="2" charset="0"/>
              </a:rPr>
              <a:t>stara</a:t>
            </a:r>
            <a:r>
              <a:rPr lang="en-US" sz="2000" dirty="0">
                <a:latin typeface="IM FELL DW Pica" panose="02000000000000000000" pitchFamily="2" charset="0"/>
              </a:rPr>
              <a:t> </a:t>
            </a:r>
            <a:r>
              <a:rPr lang="en-US" sz="2000" dirty="0" err="1">
                <a:latin typeface="IM FELL DW Pica" panose="02000000000000000000" pitchFamily="2" charset="0"/>
              </a:rPr>
              <a:t>gradska</a:t>
            </a:r>
            <a:r>
              <a:rPr lang="en-US" sz="2000" dirty="0">
                <a:latin typeface="IM FELL DW Pica" panose="02000000000000000000" pitchFamily="2" charset="0"/>
              </a:rPr>
              <a:t> </a:t>
            </a:r>
            <a:r>
              <a:rPr lang="en-US" sz="2000" dirty="0" err="1">
                <a:latin typeface="IM FELL DW Pica" panose="02000000000000000000" pitchFamily="2" charset="0"/>
              </a:rPr>
              <a:t>zvona</a:t>
            </a:r>
            <a:endParaRPr lang="hr-HR" sz="2000" dirty="0">
              <a:latin typeface="IM FELL DW Pica" panose="02000000000000000000" pitchFamily="2" charset="0"/>
            </a:endParaRPr>
          </a:p>
          <a:p>
            <a:pPr marL="0" indent="0">
              <a:buNone/>
            </a:pPr>
            <a:r>
              <a:rPr lang="hr-HR" sz="2000" dirty="0">
                <a:latin typeface="IM FELL DW Pica" panose="02000000000000000000" pitchFamily="2" charset="0"/>
              </a:rPr>
              <a:t>   </a:t>
            </a:r>
            <a:r>
              <a:rPr lang="en-US" sz="2000" dirty="0" err="1">
                <a:latin typeface="IM FELL DW Pica" panose="02000000000000000000" pitchFamily="2" charset="0"/>
              </a:rPr>
              <a:t>Konavoke</a:t>
            </a:r>
            <a:r>
              <a:rPr lang="en-US" sz="2000" dirty="0">
                <a:latin typeface="IM FELL DW Pica" panose="02000000000000000000" pitchFamily="2" charset="0"/>
              </a:rPr>
              <a:t>, </a:t>
            </a:r>
            <a:r>
              <a:rPr lang="en-US" sz="2000" dirty="0" err="1">
                <a:latin typeface="IM FELL DW Pica" panose="02000000000000000000" pitchFamily="2" charset="0"/>
              </a:rPr>
              <a:t>raznijet</a:t>
            </a:r>
            <a:r>
              <a:rPr lang="en-US" sz="2000" dirty="0">
                <a:latin typeface="IM FELL DW Pica" panose="02000000000000000000" pitchFamily="2" charset="0"/>
              </a:rPr>
              <a:t> </a:t>
            </a:r>
            <a:r>
              <a:rPr lang="en-US" sz="2000" dirty="0" err="1">
                <a:latin typeface="IM FELL DW Pica" panose="02000000000000000000" pitchFamily="2" charset="0"/>
              </a:rPr>
              <a:t>će</a:t>
            </a:r>
            <a:r>
              <a:rPr lang="en-US" sz="2000" dirty="0">
                <a:latin typeface="IM FELL DW Pica" panose="02000000000000000000" pitchFamily="2" charset="0"/>
              </a:rPr>
              <a:t> </a:t>
            </a:r>
            <a:r>
              <a:rPr lang="en-US" sz="2000" dirty="0" err="1">
                <a:latin typeface="IM FELL DW Pica" panose="02000000000000000000" pitchFamily="2" charset="0"/>
              </a:rPr>
              <a:t>ih</a:t>
            </a:r>
            <a:r>
              <a:rPr lang="en-US" sz="2000" dirty="0">
                <a:latin typeface="IM FELL DW Pica" panose="02000000000000000000" pitchFamily="2" charset="0"/>
              </a:rPr>
              <a:t> </a:t>
            </a:r>
            <a:r>
              <a:rPr lang="en-US" sz="2000" dirty="0" err="1">
                <a:latin typeface="IM FELL DW Pica" panose="02000000000000000000" pitchFamily="2" charset="0"/>
              </a:rPr>
              <a:t>pjev</a:t>
            </a:r>
            <a:endParaRPr lang="en-US" sz="2000" dirty="0">
              <a:latin typeface="IM FELL DW Pica" panose="02000000000000000000" pitchFamily="2" charset="0"/>
            </a:endParaRPr>
          </a:p>
          <a:p>
            <a:pPr marL="0" indent="0">
              <a:buNone/>
            </a:pPr>
            <a:r>
              <a:rPr lang="hr-HR" sz="2000" dirty="0">
                <a:latin typeface="IM FELL DW Pica" panose="02000000000000000000" pitchFamily="2" charset="0"/>
              </a:rPr>
              <a:t>   </a:t>
            </a:r>
            <a:r>
              <a:rPr lang="en-US" sz="2000" dirty="0" err="1">
                <a:latin typeface="IM FELL DW Pica" panose="02000000000000000000" pitchFamily="2" charset="0"/>
              </a:rPr>
              <a:t>ječat</a:t>
            </a:r>
            <a:r>
              <a:rPr lang="en-US" sz="2000" dirty="0">
                <a:latin typeface="IM FELL DW Pica" panose="02000000000000000000" pitchFamily="2" charset="0"/>
              </a:rPr>
              <a:t> </a:t>
            </a:r>
            <a:r>
              <a:rPr lang="en-US" sz="2000" dirty="0" err="1">
                <a:latin typeface="IM FELL DW Pica" panose="02000000000000000000" pitchFamily="2" charset="0"/>
              </a:rPr>
              <a:t>će</a:t>
            </a:r>
            <a:r>
              <a:rPr lang="en-US" sz="2000" dirty="0">
                <a:latin typeface="IM FELL DW Pica" panose="02000000000000000000" pitchFamily="2" charset="0"/>
              </a:rPr>
              <a:t> od </a:t>
            </a:r>
            <a:r>
              <a:rPr lang="en-US" sz="2000" dirty="0" err="1">
                <a:latin typeface="IM FELL DW Pica" panose="02000000000000000000" pitchFamily="2" charset="0"/>
              </a:rPr>
              <a:t>Čilipa</a:t>
            </a:r>
            <a:r>
              <a:rPr lang="en-US" sz="2000" dirty="0">
                <a:latin typeface="IM FELL DW Pica" panose="02000000000000000000" pitchFamily="2" charset="0"/>
              </a:rPr>
              <a:t> do </a:t>
            </a:r>
            <a:r>
              <a:rPr lang="en-US" sz="2000" dirty="0" err="1">
                <a:latin typeface="IM FELL DW Pica" panose="02000000000000000000" pitchFamily="2" charset="0"/>
              </a:rPr>
              <a:t>Stona</a:t>
            </a:r>
            <a:endParaRPr lang="en-US" sz="2000" dirty="0">
              <a:latin typeface="IM FELL DW Pica" panose="02000000000000000000" pitchFamily="2" charset="0"/>
            </a:endParaRPr>
          </a:p>
          <a:p>
            <a:pPr marL="0" indent="0">
              <a:buNone/>
            </a:pPr>
            <a:r>
              <a:rPr lang="hr-HR" sz="2000" dirty="0">
                <a:latin typeface="IM FELL DW Pica" panose="02000000000000000000" pitchFamily="2" charset="0"/>
              </a:rPr>
              <a:t>   </a:t>
            </a:r>
            <a:r>
              <a:rPr lang="en-US" sz="2000" dirty="0">
                <a:latin typeface="IM FELL DW Pica" panose="02000000000000000000" pitchFamily="2" charset="0"/>
              </a:rPr>
              <a:t>bar da </a:t>
            </a:r>
            <a:r>
              <a:rPr lang="en-US" sz="2000" dirty="0" err="1">
                <a:latin typeface="IM FELL DW Pica" panose="02000000000000000000" pitchFamily="2" charset="0"/>
              </a:rPr>
              <a:t>načas</a:t>
            </a:r>
            <a:r>
              <a:rPr lang="en-US" sz="2000" dirty="0">
                <a:latin typeface="IM FELL DW Pica" panose="02000000000000000000" pitchFamily="2" charset="0"/>
              </a:rPr>
              <a:t> </a:t>
            </a:r>
            <a:r>
              <a:rPr lang="en-US" sz="2000" dirty="0" err="1">
                <a:latin typeface="IM FELL DW Pica" panose="02000000000000000000" pitchFamily="2" charset="0"/>
              </a:rPr>
              <a:t>stišaju</a:t>
            </a:r>
            <a:r>
              <a:rPr lang="en-US" sz="2000" dirty="0">
                <a:latin typeface="IM FELL DW Pica" panose="02000000000000000000" pitchFamily="2" charset="0"/>
              </a:rPr>
              <a:t> </a:t>
            </a:r>
            <a:r>
              <a:rPr lang="en-US" sz="2000" dirty="0" err="1">
                <a:latin typeface="IM FELL DW Pica" panose="02000000000000000000" pitchFamily="2" charset="0"/>
              </a:rPr>
              <a:t>sav</a:t>
            </a:r>
            <a:r>
              <a:rPr lang="en-US" sz="2000" dirty="0">
                <a:latin typeface="IM FELL DW Pica" panose="02000000000000000000" pitchFamily="2" charset="0"/>
              </a:rPr>
              <a:t> </a:t>
            </a:r>
            <a:r>
              <a:rPr lang="en-US" sz="2000" dirty="0" err="1">
                <a:latin typeface="IM FELL DW Pica" panose="02000000000000000000" pitchFamily="2" charset="0"/>
              </a:rPr>
              <a:t>gnjev</a:t>
            </a:r>
            <a:r>
              <a:rPr lang="hr-HR" sz="2000" dirty="0">
                <a:latin typeface="IM FELL DW Pica" panose="02000000000000000000" pitchFamily="2" charset="0"/>
              </a:rPr>
              <a:t>.</a:t>
            </a:r>
          </a:p>
          <a:p>
            <a:pPr marL="0" indent="0">
              <a:buNone/>
            </a:pPr>
            <a:endParaRPr lang="hr-HR" sz="2000" dirty="0">
              <a:latin typeface="IM FELL DW Pica" panose="02000000000000000000" pitchFamily="2" charset="0"/>
            </a:endParaRPr>
          </a:p>
          <a:p>
            <a:pPr marL="0" indent="0">
              <a:buNone/>
            </a:pPr>
            <a:r>
              <a:rPr lang="hr-HR" sz="2000" i="1" dirty="0">
                <a:latin typeface="IM FELL DW Pica" panose="02000000000000000000" pitchFamily="2" charset="0"/>
              </a:rPr>
              <a:t>Drago Britvić ju je napisao: „kao pismo ohrabrenja, izraz poštovanja, divljenja, nekakav paket prijateljima koji su u to vrijeme bili bez vode u Gradu česmi, kao i bez zvona. Tako je poslao „Zvona” da bar u glazbi, u pjesmi, nekako zazvone.”</a:t>
            </a:r>
            <a:endParaRPr lang="en-US" i="1" dirty="0">
              <a:latin typeface="IM FELL DW Pica" panose="02000000000000000000" pitchFamily="2" charset="0"/>
            </a:endParaRPr>
          </a:p>
          <a:p>
            <a:endParaRPr lang="en-US" dirty="0"/>
          </a:p>
        </p:txBody>
      </p:sp>
      <p:pic>
        <p:nvPicPr>
          <p:cNvPr id="4" name="pjesmaDUBROVNI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-1" t="27398" r="-450" b="27736"/>
          <a:stretch/>
        </p:blipFill>
        <p:spPr>
          <a:xfrm>
            <a:off x="6619103" y="1144588"/>
            <a:ext cx="2755557" cy="27349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24584" y="757881"/>
            <a:ext cx="161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IM FELL DW Pica" panose="02000000000000000000" pitchFamily="2" charset="0"/>
              </a:rPr>
              <a:t>Zvučni zapis</a:t>
            </a:r>
            <a:endParaRPr lang="en-US" dirty="0">
              <a:latin typeface="IM FELL DW Pi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00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IM FELL DW Pica" panose="02000000000000000000" pitchFamily="2" charset="0"/>
              </a:rPr>
              <a:t>Izvori</a:t>
            </a:r>
            <a:endParaRPr lang="en-US" dirty="0">
              <a:latin typeface="IM FELL DW Pica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362" y="2059459"/>
            <a:ext cx="10752438" cy="411750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hr-HR" dirty="0"/>
              <a:t>tekst: </a:t>
            </a:r>
            <a:r>
              <a:rPr lang="en-US" dirty="0"/>
              <a:t>Ivana Njavro</a:t>
            </a:r>
            <a:r>
              <a:rPr lang="hr-HR" dirty="0"/>
              <a:t>, portal </a:t>
            </a:r>
            <a:r>
              <a:rPr lang="hr-HR" i="1" dirty="0"/>
              <a:t>identitet.hr</a:t>
            </a:r>
            <a:r>
              <a:rPr lang="hr-HR" dirty="0"/>
              <a:t>, </a:t>
            </a:r>
            <a:r>
              <a:rPr lang="hr-HR" dirty="0">
                <a:hlinkClick r:id="rId3"/>
              </a:rPr>
              <a:t>https://identitet.hr/obrana-dubrovnika-1991-1992-i-dio/</a:t>
            </a:r>
            <a:endParaRPr lang="hr-HR" dirty="0"/>
          </a:p>
          <a:p>
            <a:pPr marL="0" indent="0">
              <a:buNone/>
            </a:pPr>
            <a:r>
              <a:rPr lang="hr-HR" dirty="0"/>
              <a:t>slike: 1) </a:t>
            </a:r>
            <a:r>
              <a:rPr lang="hr-HR" dirty="0">
                <a:hlinkClick r:id="rId4"/>
              </a:rPr>
              <a:t>https://hrvatski-vojnik.hr/wp-content/uploads/2017/09/535-izlozba-2.jpg</a:t>
            </a:r>
            <a:r>
              <a:rPr lang="hr-HR" dirty="0"/>
              <a:t>  </a:t>
            </a:r>
          </a:p>
          <a:p>
            <a:r>
              <a:rPr lang="hr-HR" dirty="0"/>
              <a:t>2) </a:t>
            </a:r>
            <a:r>
              <a:rPr lang="en-US" dirty="0">
                <a:hlinkClick r:id="rId5"/>
              </a:rPr>
              <a:t>https://www.nacional.hr/wp-content/uploads/2021/12/DU-DU-1024x683.jpg</a:t>
            </a:r>
            <a:endParaRPr lang="hr-HR" dirty="0"/>
          </a:p>
          <a:p>
            <a:r>
              <a:rPr lang="hr-HR" dirty="0"/>
              <a:t>3) </a:t>
            </a:r>
            <a:r>
              <a:rPr lang="hr-HR" dirty="0">
                <a:hlinkClick r:id="rId6"/>
              </a:rPr>
              <a:t>https://dubrovackiportal.hr/wp-content/uploads/2021/11/1.jpg</a:t>
            </a:r>
            <a:endParaRPr lang="hr-HR" dirty="0"/>
          </a:p>
          <a:p>
            <a:r>
              <a:rPr lang="hr-HR" dirty="0"/>
              <a:t>4)</a:t>
            </a:r>
            <a:r>
              <a:rPr lang="hr-HR" dirty="0">
                <a:hlinkClick r:id="rId7"/>
              </a:rPr>
              <a:t>https://www.infozagreb.hr/media/news/newsletter_dubrovnik@2026@590843e69ce1b.JPG</a:t>
            </a:r>
            <a:endParaRPr lang="hr-HR" dirty="0"/>
          </a:p>
          <a:p>
            <a:r>
              <a:rPr lang="hr-HR" dirty="0"/>
              <a:t>5) </a:t>
            </a:r>
            <a:r>
              <a:rPr lang="hr-HR" dirty="0">
                <a:hlinkClick r:id="rId8"/>
              </a:rPr>
              <a:t>https://fenix-magazin.de/wp-content/uploads/2017/12/ARH220605RATDUBROVNIK661-e1512538728448.jpg</a:t>
            </a:r>
            <a:endParaRPr lang="hr-HR" dirty="0"/>
          </a:p>
          <a:p>
            <a:r>
              <a:rPr lang="hr-HR" dirty="0"/>
              <a:t>6) </a:t>
            </a:r>
            <a:r>
              <a:rPr lang="hr-HR" dirty="0">
                <a:hlinkClick r:id="rId9"/>
              </a:rPr>
              <a:t>https://static.slobodnadalmacija.hr/images/slike/2021/11/04/19892126.jpg</a:t>
            </a:r>
            <a:endParaRPr lang="hr-HR" dirty="0"/>
          </a:p>
          <a:p>
            <a:r>
              <a:rPr lang="hr-HR" dirty="0"/>
              <a:t>7) </a:t>
            </a:r>
            <a:r>
              <a:rPr lang="hr-HR" dirty="0">
                <a:hlinkClick r:id="rId10"/>
              </a:rPr>
              <a:t>https://i.ytimg.com/vi/AU7zn1A1iJs/maxresdefault.jpg</a:t>
            </a:r>
            <a:endParaRPr lang="hr-HR" dirty="0"/>
          </a:p>
          <a:p>
            <a:r>
              <a:rPr lang="hr-HR" dirty="0"/>
              <a:t>8) </a:t>
            </a:r>
            <a:r>
              <a:rPr lang="hr-HR" dirty="0">
                <a:hlinkClick r:id="rId11"/>
              </a:rPr>
              <a:t>https://croatia-tourism.com/assets/croatia-tourism.com/images/dubrovnik/View-from-the-walls.jpg</a:t>
            </a:r>
            <a:endParaRPr lang="hr-HR" dirty="0"/>
          </a:p>
          <a:p>
            <a:r>
              <a:rPr lang="hr-HR" dirty="0"/>
              <a:t>9) </a:t>
            </a:r>
            <a:r>
              <a:rPr lang="hr-HR" dirty="0">
                <a:hlinkClick r:id="rId12"/>
              </a:rPr>
              <a:t>https://turistplus.hr/wp-content/uploads/2022/12/dubrovnik-naslovna-shutterstock.jpg</a:t>
            </a:r>
            <a:endParaRPr lang="hr-HR" dirty="0"/>
          </a:p>
          <a:p>
            <a:r>
              <a:rPr lang="hr-HR" dirty="0"/>
              <a:t>10) </a:t>
            </a:r>
            <a:r>
              <a:rPr lang="hr-HR" dirty="0">
                <a:hlinkClick r:id="rId13"/>
              </a:rPr>
              <a:t>https://i0.wp.com/www.tzdubrovnik.hr/imgs/47167/6/1272712450fotol290_6.jpg</a:t>
            </a:r>
            <a:endParaRPr lang="hr-HR" dirty="0"/>
          </a:p>
          <a:p>
            <a:r>
              <a:rPr lang="hr-HR" dirty="0"/>
              <a:t>11) </a:t>
            </a:r>
            <a:r>
              <a:rPr lang="hr-HR" dirty="0">
                <a:hlinkClick r:id="rId14"/>
              </a:rPr>
              <a:t>https://villsy.com/wp-content/uploads/lovrijenac_5f0cbfbabcdf4.png</a:t>
            </a:r>
            <a:endParaRPr lang="hr-HR" dirty="0"/>
          </a:p>
          <a:p>
            <a:pPr marL="0" indent="0">
              <a:buNone/>
            </a:pPr>
            <a:r>
              <a:rPr lang="hr-HR" dirty="0"/>
              <a:t>videozapis: </a:t>
            </a:r>
            <a:r>
              <a:rPr lang="hr-HR" dirty="0">
                <a:hlinkClick r:id="rId15"/>
              </a:rPr>
              <a:t>https://www.youtube.com/watch?v=N6OrgIPoCWM</a:t>
            </a:r>
            <a:endParaRPr lang="hr-HR" dirty="0"/>
          </a:p>
          <a:p>
            <a:pPr marL="0" indent="0">
              <a:buNone/>
            </a:pPr>
            <a:endParaRPr lang="hr-HR" dirty="0"/>
          </a:p>
          <a:p>
            <a:endParaRPr lang="hr-HR" dirty="0"/>
          </a:p>
          <a:p>
            <a:endParaRPr lang="hr-HR" dirty="0"/>
          </a:p>
          <a:p>
            <a:pPr marL="0" indent="0">
              <a:buNone/>
            </a:pPr>
            <a:endParaRPr lang="hr-HR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149016" y="6417276"/>
            <a:ext cx="1894703" cy="370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latin typeface="IM FELL DW Pica" panose="02000000000000000000" pitchFamily="2" charset="0"/>
              </a:rPr>
              <a:t>Laura Zec, 8.a</a:t>
            </a:r>
            <a:endParaRPr lang="en-US" i="1" dirty="0">
              <a:latin typeface="IM FELL DW Pi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998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 FELL DW Pica" panose="02000000000000000000" pitchFamily="2" charset="0"/>
              </a:rPr>
              <a:t>Dubrovnik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 FELL DW Pica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56407"/>
          </a:xfrm>
        </p:spPr>
        <p:txBody>
          <a:bodyPr/>
          <a:lstStyle/>
          <a:p>
            <a:pPr>
              <a:buFont typeface="IM FELL DW Pica" panose="02000000000000000000" pitchFamily="2" charset="0"/>
              <a:buChar char="–"/>
            </a:pPr>
            <a:r>
              <a:rPr lang="hr-HR" dirty="0">
                <a:latin typeface="IM FELL DW Pica" panose="02000000000000000000" pitchFamily="2" charset="0"/>
              </a:rPr>
              <a:t>grad smješten na jugu Hrvatske</a:t>
            </a:r>
          </a:p>
          <a:p>
            <a:pPr>
              <a:buFont typeface="IM FELL DW Pica" panose="02000000000000000000" pitchFamily="2" charset="0"/>
              <a:buChar char="–"/>
            </a:pPr>
            <a:r>
              <a:rPr lang="en-US" dirty="0">
                <a:latin typeface="IM FELL DW Pica" panose="02000000000000000000" pitchFamily="2" charset="0"/>
              </a:rPr>
              <a:t>dobro </a:t>
            </a:r>
            <a:r>
              <a:rPr lang="hr-HR" dirty="0">
                <a:latin typeface="IM FELL DW Pica" panose="02000000000000000000" pitchFamily="2" charset="0"/>
              </a:rPr>
              <a:t>očuvana</a:t>
            </a:r>
            <a:r>
              <a:rPr lang="en-US" dirty="0">
                <a:latin typeface="IM FELL DW Pica" panose="02000000000000000000" pitchFamily="2" charset="0"/>
              </a:rPr>
              <a:t> </a:t>
            </a:r>
            <a:r>
              <a:rPr lang="hr-HR" dirty="0">
                <a:latin typeface="IM FELL DW Pica" panose="02000000000000000000" pitchFamily="2" charset="0"/>
              </a:rPr>
              <a:t>povijesna</a:t>
            </a:r>
            <a:r>
              <a:rPr lang="en-US" dirty="0">
                <a:latin typeface="IM FELL DW Pica" panose="02000000000000000000" pitchFamily="2" charset="0"/>
              </a:rPr>
              <a:t> grads</a:t>
            </a:r>
            <a:r>
              <a:rPr lang="hr-HR" dirty="0">
                <a:latin typeface="IM FELL DW Pica" panose="02000000000000000000" pitchFamily="2" charset="0"/>
              </a:rPr>
              <a:t>ka</a:t>
            </a:r>
            <a:r>
              <a:rPr lang="en-US" dirty="0">
                <a:latin typeface="IM FELL DW Pica" panose="02000000000000000000" pitchFamily="2" charset="0"/>
              </a:rPr>
              <a:t> </a:t>
            </a:r>
            <a:r>
              <a:rPr lang="hr-HR" dirty="0">
                <a:latin typeface="IM FELL DW Pica" panose="02000000000000000000" pitchFamily="2" charset="0"/>
              </a:rPr>
              <a:t>jezgra – popis UNESCO-ve svjetske baštine</a:t>
            </a:r>
          </a:p>
          <a:p>
            <a:pPr>
              <a:buFont typeface="IM FELL DW Pica" panose="02000000000000000000" pitchFamily="2" charset="0"/>
              <a:buChar char="–"/>
            </a:pPr>
            <a:r>
              <a:rPr lang="hr-HR" dirty="0">
                <a:latin typeface="IM FELL DW Pica" panose="02000000000000000000" pitchFamily="2" charset="0"/>
              </a:rPr>
              <a:t>demilitarizacija – 1971. godine </a:t>
            </a:r>
          </a:p>
          <a:p>
            <a:pPr>
              <a:buFont typeface="IM FELL DW Pica" panose="02000000000000000000" pitchFamily="2" charset="0"/>
              <a:buChar char="–"/>
            </a:pPr>
            <a:r>
              <a:rPr lang="hr-HR" dirty="0">
                <a:latin typeface="IM FELL DW Pica" panose="02000000000000000000" pitchFamily="2" charset="0"/>
              </a:rPr>
              <a:t>JNA nije boravila u gradu – 1991. nije bilo nijedne vojarne </a:t>
            </a:r>
          </a:p>
          <a:p>
            <a:pPr>
              <a:buFont typeface="IM FELL DW Pica" panose="02000000000000000000" pitchFamily="2" charset="0"/>
              <a:buChar char="–"/>
            </a:pPr>
            <a:r>
              <a:rPr lang="hr-HR" dirty="0">
                <a:latin typeface="IM FELL DW Pica" panose="02000000000000000000" pitchFamily="2" charset="0"/>
              </a:rPr>
              <a:t>početak otvorene agresije na RH – Dubrovnik je bio pošteđen napada</a:t>
            </a:r>
          </a:p>
        </p:txBody>
      </p:sp>
    </p:spTree>
    <p:extLst>
      <p:ext uri="{BB962C8B-B14F-4D97-AF65-F5344CB8AC3E}">
        <p14:creationId xmlns:p14="http://schemas.microsoft.com/office/powerpoint/2010/main" val="410771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9362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IM FELL DW Pica" panose="02000000000000000000" pitchFamily="2" charset="0"/>
              </a:rPr>
              <a:t>Srpska demokratska stranka (SDS)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IM FELL DW Pica" panose="02000000000000000000" pitchFamily="2" charset="0"/>
              <a:buChar char="–"/>
            </a:pPr>
            <a:r>
              <a:rPr lang="hr-HR" dirty="0">
                <a:latin typeface="IM FELL DW Pica" panose="02000000000000000000" pitchFamily="2" charset="0"/>
              </a:rPr>
              <a:t>jesen 1991. srpsko stanovništvo Dubrovnika i okolice osniva ogranak Srpske demokratske stranke (SDS)</a:t>
            </a:r>
          </a:p>
          <a:p>
            <a:pPr>
              <a:buFont typeface="IM FELL DW Pica" panose="02000000000000000000" pitchFamily="2" charset="0"/>
              <a:buChar char="–"/>
            </a:pPr>
            <a:r>
              <a:rPr lang="hr-HR" dirty="0">
                <a:latin typeface="IM FELL DW Pica" panose="02000000000000000000" pitchFamily="2" charset="0"/>
              </a:rPr>
              <a:t>organiziranje skupova i mitinga - podrška Srbima u dubrovačkom području </a:t>
            </a:r>
          </a:p>
          <a:p>
            <a:pPr>
              <a:buFont typeface="IM FELL DW Pica" panose="02000000000000000000" pitchFamily="2" charset="0"/>
              <a:buChar char="–"/>
            </a:pPr>
            <a:r>
              <a:rPr lang="hr-HR" dirty="0">
                <a:latin typeface="IM FELL DW Pica" panose="02000000000000000000" pitchFamily="2" charset="0"/>
              </a:rPr>
              <a:t>Radovan Karadžić, Božidar Vučurević, Jovan Rašković, Jovan Pejović </a:t>
            </a:r>
          </a:p>
          <a:p>
            <a:pPr>
              <a:buFont typeface="IM FELL DW Pica" panose="02000000000000000000" pitchFamily="2" charset="0"/>
              <a:buChar char="–"/>
            </a:pPr>
            <a:r>
              <a:rPr lang="hr-HR" dirty="0">
                <a:latin typeface="IM FELL DW Pica" panose="02000000000000000000" pitchFamily="2" charset="0"/>
              </a:rPr>
              <a:t>želja i zamisao - nova Dubrovačka Republika - marionetska država uskoro nastale Velike Srbije</a:t>
            </a:r>
            <a:endParaRPr lang="en-US" dirty="0">
              <a:latin typeface="IM FELL DW Pi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86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IM FELL DW Pica" panose="02000000000000000000" pitchFamily="2" charset="0"/>
              </a:rPr>
              <a:t>Propaganda protiv Hrvata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IM FELL DW Pica" panose="02000000000000000000" pitchFamily="2" charset="0"/>
              <a:buChar char="–"/>
            </a:pPr>
            <a:r>
              <a:rPr lang="hr-HR" dirty="0">
                <a:latin typeface="IM FELL DW Pica" panose="02000000000000000000" pitchFamily="2" charset="0"/>
              </a:rPr>
              <a:t>Crna Gora - uz potporu vlasti - huškačka kampanja “Rat za mir” </a:t>
            </a:r>
          </a:p>
          <a:p>
            <a:pPr>
              <a:buFont typeface="IM FELL DW Pica" panose="02000000000000000000" pitchFamily="2" charset="0"/>
              <a:buChar char="–"/>
            </a:pPr>
            <a:r>
              <a:rPr lang="hr-HR" dirty="0">
                <a:latin typeface="IM FELL DW Pica" panose="02000000000000000000" pitchFamily="2" charset="0"/>
              </a:rPr>
              <a:t>snažna propaganda protiv Hrvata</a:t>
            </a:r>
          </a:p>
          <a:p>
            <a:pPr>
              <a:buFont typeface="IM FELL DW Pica" panose="02000000000000000000" pitchFamily="2" charset="0"/>
              <a:buChar char="–"/>
            </a:pPr>
            <a:r>
              <a:rPr lang="hr-HR" dirty="0">
                <a:latin typeface="IM FELL DW Pica" panose="02000000000000000000" pitchFamily="2" charset="0"/>
              </a:rPr>
              <a:t> lažne informacije da se u okolici Dubrovnika skuplja hrvatska nacionalistička vojska koja za cilj ima napad na Crnu Goru i osvajanje Boke kotorske</a:t>
            </a:r>
          </a:p>
          <a:p>
            <a:pPr marL="0" indent="0">
              <a:buNone/>
            </a:pPr>
            <a:r>
              <a:rPr lang="hr-HR" dirty="0">
                <a:latin typeface="IM FELL DW Pica" panose="02000000000000000000" pitchFamily="2" charset="0"/>
              </a:rPr>
              <a:t>(Boka kotorska do 1918. bila u sastavu Trojedne Kraljevine Hrvatske, Slavonije i Dalmacije)</a:t>
            </a:r>
          </a:p>
        </p:txBody>
      </p:sp>
    </p:spTree>
    <p:extLst>
      <p:ext uri="{BB962C8B-B14F-4D97-AF65-F5344CB8AC3E}">
        <p14:creationId xmlns:p14="http://schemas.microsoft.com/office/powerpoint/2010/main" val="274849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2660"/>
            <a:ext cx="12192000" cy="68553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IM FELL DW Pica" panose="02000000000000000000" pitchFamily="2" charset="0"/>
              </a:rPr>
              <a:t>Kampanja za osvajanje Dubrovnika</a:t>
            </a:r>
            <a:endParaRPr lang="en-US" dirty="0">
              <a:latin typeface="IM FELL DW Pica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IM FELL DW Pica" panose="02000000000000000000" pitchFamily="2" charset="0"/>
              <a:buChar char="–"/>
            </a:pPr>
            <a:r>
              <a:rPr lang="hr-HR" dirty="0" err="1">
                <a:latin typeface="IM FELL DW Pica" panose="02000000000000000000" pitchFamily="2" charset="0"/>
              </a:rPr>
              <a:t>b</a:t>
            </a:r>
            <a:r>
              <a:rPr lang="en-US" dirty="0" err="1">
                <a:latin typeface="IM FELL DW Pica" panose="02000000000000000000" pitchFamily="2" charset="0"/>
              </a:rPr>
              <a:t>ivši</a:t>
            </a:r>
            <a:r>
              <a:rPr lang="en-US" dirty="0">
                <a:latin typeface="IM FELL DW Pica" panose="02000000000000000000" pitchFamily="2" charset="0"/>
              </a:rPr>
              <a:t> </a:t>
            </a:r>
            <a:r>
              <a:rPr lang="en-US" dirty="0" err="1">
                <a:latin typeface="IM FELL DW Pica" panose="02000000000000000000" pitchFamily="2" charset="0"/>
              </a:rPr>
              <a:t>crnogorski</a:t>
            </a:r>
            <a:r>
              <a:rPr lang="en-US" dirty="0">
                <a:latin typeface="IM FELL DW Pica" panose="02000000000000000000" pitchFamily="2" charset="0"/>
              </a:rPr>
              <a:t> </a:t>
            </a:r>
            <a:r>
              <a:rPr lang="en-US" dirty="0" err="1">
                <a:latin typeface="IM FELL DW Pica" panose="02000000000000000000" pitchFamily="2" charset="0"/>
              </a:rPr>
              <a:t>ministar</a:t>
            </a:r>
            <a:r>
              <a:rPr lang="en-US" dirty="0">
                <a:latin typeface="IM FELL DW Pica" panose="02000000000000000000" pitchFamily="2" charset="0"/>
              </a:rPr>
              <a:t> </a:t>
            </a:r>
            <a:r>
              <a:rPr lang="en-US" dirty="0" err="1">
                <a:latin typeface="IM FELL DW Pica" panose="02000000000000000000" pitchFamily="2" charset="0"/>
              </a:rPr>
              <a:t>vanjskih</a:t>
            </a:r>
            <a:r>
              <a:rPr lang="en-US" dirty="0">
                <a:latin typeface="IM FELL DW Pica" panose="02000000000000000000" pitchFamily="2" charset="0"/>
              </a:rPr>
              <a:t> </a:t>
            </a:r>
            <a:r>
              <a:rPr lang="en-US" dirty="0" err="1">
                <a:latin typeface="IM FELL DW Pica" panose="02000000000000000000" pitchFamily="2" charset="0"/>
              </a:rPr>
              <a:t>poslova</a:t>
            </a:r>
            <a:r>
              <a:rPr lang="en-US" dirty="0">
                <a:latin typeface="IM FELL DW Pica" panose="02000000000000000000" pitchFamily="2" charset="0"/>
              </a:rPr>
              <a:t> Nikola </a:t>
            </a:r>
            <a:r>
              <a:rPr lang="en-US" dirty="0" err="1">
                <a:latin typeface="IM FELL DW Pica" panose="02000000000000000000" pitchFamily="2" charset="0"/>
              </a:rPr>
              <a:t>Samardžić</a:t>
            </a:r>
            <a:r>
              <a:rPr lang="hr-HR" dirty="0">
                <a:latin typeface="IM FELL DW Pica" panose="02000000000000000000" pitchFamily="2" charset="0"/>
              </a:rPr>
              <a:t> tvrdi da je </a:t>
            </a:r>
            <a:r>
              <a:rPr lang="en-US" dirty="0">
                <a:latin typeface="IM FELL DW Pica" panose="02000000000000000000" pitchFamily="2" charset="0"/>
              </a:rPr>
              <a:t>Strugar</a:t>
            </a:r>
            <a:r>
              <a:rPr lang="hr-HR" dirty="0">
                <a:latin typeface="IM FELL DW Pica" panose="02000000000000000000" pitchFamily="2" charset="0"/>
              </a:rPr>
              <a:t> (</a:t>
            </a:r>
            <a:r>
              <a:rPr lang="en-US" dirty="0">
                <a:latin typeface="IM FELL DW Pica" panose="02000000000000000000" pitchFamily="2" charset="0"/>
              </a:rPr>
              <a:t>general JNA 1991. </a:t>
            </a:r>
            <a:r>
              <a:rPr lang="en-US" dirty="0" err="1">
                <a:latin typeface="IM FELL DW Pica" panose="02000000000000000000" pitchFamily="2" charset="0"/>
              </a:rPr>
              <a:t>godine</a:t>
            </a:r>
            <a:r>
              <a:rPr lang="hr-HR" dirty="0">
                <a:latin typeface="IM FELL DW Pica" panose="02000000000000000000" pitchFamily="2" charset="0"/>
              </a:rPr>
              <a:t>)</a:t>
            </a:r>
            <a:r>
              <a:rPr lang="en-US" dirty="0">
                <a:latin typeface="IM FELL DW Pica" panose="02000000000000000000" pitchFamily="2" charset="0"/>
              </a:rPr>
              <a:t> </a:t>
            </a:r>
            <a:r>
              <a:rPr lang="en-US" dirty="0" err="1">
                <a:latin typeface="IM FELL DW Pica" panose="02000000000000000000" pitchFamily="2" charset="0"/>
              </a:rPr>
              <a:t>rekao</a:t>
            </a:r>
            <a:r>
              <a:rPr lang="en-US" dirty="0">
                <a:latin typeface="IM FELL DW Pica" panose="02000000000000000000" pitchFamily="2" charset="0"/>
              </a:rPr>
              <a:t> da 30 000 </a:t>
            </a:r>
            <a:r>
              <a:rPr lang="en-US" dirty="0" err="1">
                <a:latin typeface="IM FELL DW Pica" panose="02000000000000000000" pitchFamily="2" charset="0"/>
              </a:rPr>
              <a:t>ustaša</a:t>
            </a:r>
            <a:r>
              <a:rPr lang="en-US" dirty="0">
                <a:latin typeface="IM FELL DW Pica" panose="02000000000000000000" pitchFamily="2" charset="0"/>
              </a:rPr>
              <a:t> ide </a:t>
            </a:r>
            <a:r>
              <a:rPr lang="en-US" dirty="0" err="1">
                <a:latin typeface="IM FELL DW Pica" panose="02000000000000000000" pitchFamily="2" charset="0"/>
              </a:rPr>
              <a:t>prema</a:t>
            </a:r>
            <a:r>
              <a:rPr lang="en-US" dirty="0">
                <a:latin typeface="IM FELL DW Pica" panose="02000000000000000000" pitchFamily="2" charset="0"/>
              </a:rPr>
              <a:t> </a:t>
            </a:r>
            <a:r>
              <a:rPr lang="en-US" dirty="0" err="1">
                <a:latin typeface="IM FELL DW Pica" panose="02000000000000000000" pitchFamily="2" charset="0"/>
              </a:rPr>
              <a:t>Boki</a:t>
            </a:r>
            <a:r>
              <a:rPr lang="en-US" dirty="0">
                <a:latin typeface="IM FELL DW Pica" panose="02000000000000000000" pitchFamily="2" charset="0"/>
              </a:rPr>
              <a:t> </a:t>
            </a:r>
            <a:r>
              <a:rPr lang="en-US" dirty="0" err="1">
                <a:latin typeface="IM FELL DW Pica" panose="02000000000000000000" pitchFamily="2" charset="0"/>
              </a:rPr>
              <a:t>kotorskoj</a:t>
            </a:r>
            <a:r>
              <a:rPr lang="en-US" dirty="0">
                <a:latin typeface="IM FELL DW Pica" panose="02000000000000000000" pitchFamily="2" charset="0"/>
              </a:rPr>
              <a:t> i da se mora</a:t>
            </a:r>
            <a:r>
              <a:rPr lang="hr-HR" dirty="0">
                <a:latin typeface="IM FELL DW Pica" panose="02000000000000000000" pitchFamily="2" charset="0"/>
              </a:rPr>
              <a:t>ju</a:t>
            </a:r>
            <a:r>
              <a:rPr lang="en-US" dirty="0">
                <a:latin typeface="IM FELL DW Pica" panose="02000000000000000000" pitchFamily="2" charset="0"/>
              </a:rPr>
              <a:t> </a:t>
            </a:r>
            <a:r>
              <a:rPr lang="en-US" dirty="0" err="1">
                <a:latin typeface="IM FELL DW Pica" panose="02000000000000000000" pitchFamily="2" charset="0"/>
              </a:rPr>
              <a:t>braniti</a:t>
            </a:r>
            <a:endParaRPr lang="hr-HR" dirty="0">
              <a:latin typeface="IM FELL DW Pica" panose="02000000000000000000" pitchFamily="2" charset="0"/>
            </a:endParaRPr>
          </a:p>
          <a:p>
            <a:pPr>
              <a:buFont typeface="IM FELL DW Pica" panose="02000000000000000000" pitchFamily="2" charset="0"/>
              <a:buChar char="–"/>
            </a:pPr>
            <a:r>
              <a:rPr lang="hr-HR" dirty="0">
                <a:latin typeface="IM FELL DW Pica" panose="02000000000000000000" pitchFamily="2" charset="0"/>
              </a:rPr>
              <a:t>n</a:t>
            </a:r>
            <a:r>
              <a:rPr lang="en-US" dirty="0">
                <a:latin typeface="IM FELL DW Pica" panose="02000000000000000000" pitchFamily="2" charset="0"/>
              </a:rPr>
              <a:t>i</a:t>
            </a:r>
            <a:r>
              <a:rPr lang="hr-HR" dirty="0">
                <a:latin typeface="IM FELL DW Pica" panose="02000000000000000000" pitchFamily="2" charset="0"/>
              </a:rPr>
              <a:t>je</a:t>
            </a:r>
            <a:r>
              <a:rPr lang="en-US" dirty="0">
                <a:latin typeface="IM FELL DW Pica" panose="02000000000000000000" pitchFamily="2" charset="0"/>
              </a:rPr>
              <a:t> </a:t>
            </a:r>
            <a:r>
              <a:rPr lang="hr-HR" dirty="0">
                <a:latin typeface="IM FELL DW Pica" panose="02000000000000000000" pitchFamily="2" charset="0"/>
              </a:rPr>
              <a:t>bilo</a:t>
            </a:r>
            <a:r>
              <a:rPr lang="en-US" dirty="0">
                <a:latin typeface="IM FELL DW Pica" panose="02000000000000000000" pitchFamily="2" charset="0"/>
              </a:rPr>
              <a:t> </a:t>
            </a:r>
            <a:r>
              <a:rPr lang="en-US" dirty="0" err="1">
                <a:latin typeface="IM FELL DW Pica" panose="02000000000000000000" pitchFamily="2" charset="0"/>
              </a:rPr>
              <a:t>napad</a:t>
            </a:r>
            <a:r>
              <a:rPr lang="hr-HR" dirty="0">
                <a:latin typeface="IM FELL DW Pica" panose="02000000000000000000" pitchFamily="2" charset="0"/>
              </a:rPr>
              <a:t>a </a:t>
            </a:r>
            <a:r>
              <a:rPr lang="en-US" dirty="0" err="1">
                <a:latin typeface="IM FELL DW Pica" panose="02000000000000000000" pitchFamily="2" charset="0"/>
              </a:rPr>
              <a:t>Hrvatske</a:t>
            </a:r>
            <a:r>
              <a:rPr lang="en-US" dirty="0">
                <a:latin typeface="IM FELL DW Pica" panose="02000000000000000000" pitchFamily="2" charset="0"/>
              </a:rPr>
              <a:t> na </a:t>
            </a:r>
            <a:r>
              <a:rPr lang="en-US" dirty="0" err="1">
                <a:latin typeface="IM FELL DW Pica" panose="02000000000000000000" pitchFamily="2" charset="0"/>
              </a:rPr>
              <a:t>Crnu</a:t>
            </a:r>
            <a:r>
              <a:rPr lang="en-US" dirty="0">
                <a:latin typeface="IM FELL DW Pica" panose="02000000000000000000" pitchFamily="2" charset="0"/>
              </a:rPr>
              <a:t> </a:t>
            </a:r>
            <a:r>
              <a:rPr lang="en-US" dirty="0" err="1">
                <a:latin typeface="IM FELL DW Pica" panose="02000000000000000000" pitchFamily="2" charset="0"/>
              </a:rPr>
              <a:t>Goru</a:t>
            </a:r>
            <a:r>
              <a:rPr lang="hr-HR" dirty="0">
                <a:latin typeface="IM FELL DW Pica" panose="02000000000000000000" pitchFamily="2" charset="0"/>
              </a:rPr>
              <a:t> (</a:t>
            </a:r>
            <a:r>
              <a:rPr lang="en-US" dirty="0" err="1">
                <a:latin typeface="IM FELL DW Pica" panose="02000000000000000000" pitchFamily="2" charset="0"/>
              </a:rPr>
              <a:t>Boku</a:t>
            </a:r>
            <a:r>
              <a:rPr lang="en-US" dirty="0">
                <a:latin typeface="IM FELL DW Pica" panose="02000000000000000000" pitchFamily="2" charset="0"/>
              </a:rPr>
              <a:t> </a:t>
            </a:r>
            <a:r>
              <a:rPr lang="en-US" dirty="0" err="1">
                <a:latin typeface="IM FELL DW Pica" panose="02000000000000000000" pitchFamily="2" charset="0"/>
              </a:rPr>
              <a:t>kotorsku</a:t>
            </a:r>
            <a:r>
              <a:rPr lang="hr-HR" dirty="0">
                <a:latin typeface="IM FELL DW Pica" panose="02000000000000000000" pitchFamily="2" charset="0"/>
              </a:rPr>
              <a:t>)</a:t>
            </a:r>
            <a:r>
              <a:rPr lang="en-US" dirty="0">
                <a:latin typeface="IM FELL DW Pica" panose="02000000000000000000" pitchFamily="2" charset="0"/>
              </a:rPr>
              <a:t>, n</a:t>
            </a:r>
            <a:r>
              <a:rPr lang="hr-HR" dirty="0">
                <a:latin typeface="IM FELL DW Pica" panose="02000000000000000000" pitchFamily="2" charset="0"/>
              </a:rPr>
              <a:t>jihove</a:t>
            </a:r>
            <a:r>
              <a:rPr lang="en-US" dirty="0">
                <a:latin typeface="IM FELL DW Pica" panose="02000000000000000000" pitchFamily="2" charset="0"/>
              </a:rPr>
              <a:t> </a:t>
            </a:r>
            <a:r>
              <a:rPr lang="en-US" dirty="0" err="1">
                <a:latin typeface="IM FELL DW Pica" panose="02000000000000000000" pitchFamily="2" charset="0"/>
              </a:rPr>
              <a:t>jedinice</a:t>
            </a:r>
            <a:r>
              <a:rPr lang="en-US" dirty="0">
                <a:latin typeface="IM FELL DW Pica" panose="02000000000000000000" pitchFamily="2" charset="0"/>
              </a:rPr>
              <a:t> prod</a:t>
            </a:r>
            <a:r>
              <a:rPr lang="hr-HR" dirty="0">
                <a:latin typeface="IM FELL DW Pica" panose="02000000000000000000" pitchFamily="2" charset="0"/>
              </a:rPr>
              <a:t>iru</a:t>
            </a:r>
            <a:r>
              <a:rPr lang="en-US" dirty="0">
                <a:latin typeface="IM FELL DW Pica" panose="02000000000000000000" pitchFamily="2" charset="0"/>
              </a:rPr>
              <a:t> u </a:t>
            </a:r>
            <a:r>
              <a:rPr lang="en-US" dirty="0" err="1">
                <a:latin typeface="IM FELL DW Pica" panose="02000000000000000000" pitchFamily="2" charset="0"/>
              </a:rPr>
              <a:t>Hrvatsku</a:t>
            </a:r>
            <a:endParaRPr lang="hr-HR" dirty="0">
              <a:latin typeface="IM FELL DW Pica" panose="02000000000000000000" pitchFamily="2" charset="0"/>
            </a:endParaRPr>
          </a:p>
          <a:p>
            <a:pPr>
              <a:buFont typeface="IM FELL DW Pica" panose="02000000000000000000" pitchFamily="2" charset="0"/>
              <a:buChar char="–"/>
            </a:pPr>
            <a:r>
              <a:rPr lang="en-US" dirty="0" err="1">
                <a:latin typeface="IM FELL DW Pica" panose="02000000000000000000" pitchFamily="2" charset="0"/>
              </a:rPr>
              <a:t>početak</a:t>
            </a:r>
            <a:r>
              <a:rPr lang="en-US" dirty="0">
                <a:latin typeface="IM FELL DW Pica" panose="02000000000000000000" pitchFamily="2" charset="0"/>
              </a:rPr>
              <a:t> </a:t>
            </a:r>
            <a:r>
              <a:rPr lang="en-US" dirty="0" err="1">
                <a:latin typeface="IM FELL DW Pica" panose="02000000000000000000" pitchFamily="2" charset="0"/>
              </a:rPr>
              <a:t>kampanje</a:t>
            </a:r>
            <a:r>
              <a:rPr lang="en-US" dirty="0">
                <a:latin typeface="IM FELL DW Pica" panose="02000000000000000000" pitchFamily="2" charset="0"/>
              </a:rPr>
              <a:t> za </a:t>
            </a:r>
            <a:r>
              <a:rPr lang="en-US" dirty="0" err="1">
                <a:latin typeface="IM FELL DW Pica" panose="02000000000000000000" pitchFamily="2" charset="0"/>
              </a:rPr>
              <a:t>osvajanje</a:t>
            </a:r>
            <a:r>
              <a:rPr lang="en-US" dirty="0">
                <a:latin typeface="IM FELL DW Pica" panose="02000000000000000000" pitchFamily="2" charset="0"/>
              </a:rPr>
              <a:t> </a:t>
            </a:r>
            <a:r>
              <a:rPr lang="en-US" dirty="0" err="1">
                <a:latin typeface="IM FELL DW Pica" panose="02000000000000000000" pitchFamily="2" charset="0"/>
              </a:rPr>
              <a:t>teritorija</a:t>
            </a:r>
            <a:r>
              <a:rPr lang="en-US" dirty="0">
                <a:latin typeface="IM FELL DW Pica" panose="02000000000000000000" pitchFamily="2" charset="0"/>
              </a:rPr>
              <a:t> Dubrovnika</a:t>
            </a:r>
          </a:p>
        </p:txBody>
      </p:sp>
    </p:spTree>
    <p:extLst>
      <p:ext uri="{BB962C8B-B14F-4D97-AF65-F5344CB8AC3E}">
        <p14:creationId xmlns:p14="http://schemas.microsoft.com/office/powerpoint/2010/main" val="1745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IM FELL DW Pica" panose="02000000000000000000" pitchFamily="2" charset="0"/>
              </a:rPr>
              <a:t>Cilj velikosrpske agresije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IM FELL DW Pica" panose="02000000000000000000" pitchFamily="2" charset="0"/>
              <a:buChar char="–"/>
            </a:pPr>
            <a:r>
              <a:rPr lang="hr-HR" dirty="0">
                <a:latin typeface="IM FELL DW Pica" panose="02000000000000000000" pitchFamily="2" charset="0"/>
              </a:rPr>
              <a:t>napad na Dubrovnik i okolicu predviđen u dvije faze</a:t>
            </a:r>
            <a:r>
              <a:rPr lang="en-US" dirty="0">
                <a:latin typeface="IM FELL DW Pica" panose="02000000000000000000" pitchFamily="2" charset="0"/>
              </a:rPr>
              <a:t> </a:t>
            </a:r>
            <a:r>
              <a:rPr lang="hr-HR" dirty="0">
                <a:latin typeface="IM FELL DW Pica" panose="02000000000000000000" pitchFamily="2" charset="0"/>
              </a:rPr>
              <a:t>– najviše </a:t>
            </a:r>
            <a:r>
              <a:rPr lang="en-US" dirty="0">
                <a:latin typeface="IM FELL DW Pica" panose="02000000000000000000" pitchFamily="2" charset="0"/>
              </a:rPr>
              <a:t>72 sata</a:t>
            </a:r>
            <a:r>
              <a:rPr lang="hr-HR" dirty="0">
                <a:latin typeface="IM FELL DW Pica" panose="02000000000000000000" pitchFamily="2" charset="0"/>
              </a:rPr>
              <a:t> </a:t>
            </a:r>
          </a:p>
          <a:p>
            <a:pPr>
              <a:buFont typeface="IM FELL DW Pica" panose="02000000000000000000" pitchFamily="2" charset="0"/>
              <a:buChar char="–"/>
            </a:pPr>
            <a:r>
              <a:rPr lang="en-US" dirty="0">
                <a:latin typeface="IM FELL DW Pica" panose="02000000000000000000" pitchFamily="2" charset="0"/>
              </a:rPr>
              <a:t>p</a:t>
            </a:r>
            <a:r>
              <a:rPr lang="hr-HR" dirty="0">
                <a:latin typeface="IM FELL DW Pica" panose="02000000000000000000" pitchFamily="2" charset="0"/>
              </a:rPr>
              <a:t>rva faza: izbiti na Jadransku obalu, presjeći je te prometno izolirati i blokirati Dubrovnik</a:t>
            </a:r>
          </a:p>
          <a:p>
            <a:pPr>
              <a:buFont typeface="IM FELL DW Pica" panose="02000000000000000000" pitchFamily="2" charset="0"/>
              <a:buChar char="–"/>
            </a:pPr>
            <a:r>
              <a:rPr lang="hr-HR" dirty="0">
                <a:latin typeface="IM FELL DW Pica" panose="02000000000000000000" pitchFamily="2" charset="0"/>
              </a:rPr>
              <a:t>druga faza: potpuno razbiti i razoružati snage obrane Dubrovnika i juga Hrvatske</a:t>
            </a:r>
          </a:p>
          <a:p>
            <a:pPr>
              <a:buFont typeface="IM FELL DW Pica" panose="02000000000000000000" pitchFamily="2" charset="0"/>
              <a:buChar char="›"/>
            </a:pPr>
            <a:r>
              <a:rPr lang="hr-HR" dirty="0">
                <a:latin typeface="IM FELL DW Pica" panose="02000000000000000000" pitchFamily="2" charset="0"/>
              </a:rPr>
              <a:t>polazna točka za kasnije napade prema zapadnoj Hercegovini i srednjoj Dalmaciji</a:t>
            </a:r>
          </a:p>
        </p:txBody>
      </p:sp>
    </p:spTree>
    <p:extLst>
      <p:ext uri="{BB962C8B-B14F-4D97-AF65-F5344CB8AC3E}">
        <p14:creationId xmlns:p14="http://schemas.microsoft.com/office/powerpoint/2010/main" val="194092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IM FELL DW Pica" panose="02000000000000000000" pitchFamily="2" charset="0"/>
              </a:rPr>
              <a:t>Dubrovačko zaleđe</a:t>
            </a:r>
            <a:br>
              <a:rPr lang="hr-HR" dirty="0">
                <a:latin typeface="IM FELL DW Pica" panose="02000000000000000000" pitchFamily="2" charset="0"/>
              </a:rPr>
            </a:br>
            <a:endParaRPr lang="hr-HR" dirty="0">
              <a:latin typeface="IM FELL DW Pica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IM FELL DW Pica" panose="02000000000000000000" pitchFamily="2" charset="0"/>
              <a:buChar char="–"/>
            </a:pPr>
            <a:r>
              <a:rPr lang="hr-HR" dirty="0">
                <a:latin typeface="IM FELL DW Pica" panose="02000000000000000000" pitchFamily="2" charset="0"/>
              </a:rPr>
              <a:t>geografski položaj Dubrovnika – </a:t>
            </a:r>
            <a:r>
              <a:rPr lang="en-US" dirty="0">
                <a:latin typeface="IM FELL DW Pica" panose="02000000000000000000" pitchFamily="2" charset="0"/>
              </a:rPr>
              <a:t>iznimno nepovoljan za organizaciju obrane</a:t>
            </a:r>
            <a:endParaRPr lang="hr-HR" dirty="0">
              <a:latin typeface="IM FELL DW Pica" panose="02000000000000000000" pitchFamily="2" charset="0"/>
            </a:endParaRPr>
          </a:p>
          <a:p>
            <a:pPr>
              <a:buFont typeface="IM FELL DW Pica" panose="02000000000000000000" pitchFamily="2" charset="0"/>
              <a:buChar char="›"/>
            </a:pPr>
            <a:r>
              <a:rPr lang="hr-HR" dirty="0">
                <a:latin typeface="IM FELL DW Pica" panose="02000000000000000000" pitchFamily="2" charset="0"/>
              </a:rPr>
              <a:t>nepovezanost s ostatkom Hrvatske </a:t>
            </a:r>
          </a:p>
          <a:p>
            <a:pPr>
              <a:buFont typeface="IM FELL DW Pica" panose="02000000000000000000" pitchFamily="2" charset="0"/>
              <a:buChar char="–"/>
            </a:pPr>
            <a:r>
              <a:rPr lang="hr-HR" dirty="0">
                <a:latin typeface="IM FELL DW Pica" panose="02000000000000000000" pitchFamily="2" charset="0"/>
              </a:rPr>
              <a:t>dubrovačko zaleđe – mjesta s većinskim srpskim stanovništvom</a:t>
            </a:r>
          </a:p>
          <a:p>
            <a:pPr>
              <a:buFont typeface="IM FELL DW Pica" panose="02000000000000000000" pitchFamily="2" charset="0"/>
              <a:buChar char="›"/>
            </a:pPr>
            <a:r>
              <a:rPr lang="hr-HR" dirty="0">
                <a:latin typeface="IM FELL DW Pica" panose="02000000000000000000" pitchFamily="2" charset="0"/>
              </a:rPr>
              <a:t>Popovo polje i Trebinje – nisu blagonaklono gledali na osamostaljenje Hrvatske </a:t>
            </a:r>
          </a:p>
          <a:p>
            <a:pPr>
              <a:buFont typeface="IM FELL DW Pica" panose="02000000000000000000" pitchFamily="2" charset="0"/>
              <a:buChar char="–"/>
            </a:pPr>
            <a:r>
              <a:rPr lang="hr-HR" dirty="0">
                <a:latin typeface="IM FELL DW Pica" panose="02000000000000000000" pitchFamily="2" charset="0"/>
              </a:rPr>
              <a:t>većina paravojnih jedinica koje su vršile agresiju na Dubrovnik dolazi upravo iz dubrovačkog zaleđa</a:t>
            </a:r>
          </a:p>
        </p:txBody>
      </p:sp>
    </p:spTree>
    <p:extLst>
      <p:ext uri="{BB962C8B-B14F-4D97-AF65-F5344CB8AC3E}">
        <p14:creationId xmlns:p14="http://schemas.microsoft.com/office/powerpoint/2010/main" val="65499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750" y="1405966"/>
            <a:ext cx="10744199" cy="5657978"/>
          </a:xfrm>
        </p:spPr>
        <p:txBody>
          <a:bodyPr>
            <a:normAutofit/>
          </a:bodyPr>
          <a:lstStyle/>
          <a:p>
            <a:pPr>
              <a:buFont typeface="IM FELL DW Pica" panose="02000000000000000000" pitchFamily="2" charset="0"/>
              <a:buChar char="–"/>
            </a:pPr>
            <a:r>
              <a:rPr lang="hr-HR" dirty="0">
                <a:latin typeface="IM FELL DW Pica" panose="02000000000000000000" pitchFamily="2" charset="0"/>
              </a:rPr>
              <a:t>omjer snaga na početku sukoba </a:t>
            </a:r>
            <a:r>
              <a:rPr lang="en-US" dirty="0">
                <a:latin typeface="IM FELL DW Pica" panose="02000000000000000000" pitchFamily="2" charset="0"/>
              </a:rPr>
              <a:t>nesrazmjeran</a:t>
            </a:r>
            <a:endParaRPr lang="hr-HR" dirty="0">
              <a:latin typeface="IM FELL DW Pica" panose="02000000000000000000" pitchFamily="2" charset="0"/>
            </a:endParaRPr>
          </a:p>
          <a:p>
            <a:pPr>
              <a:buFont typeface="IM FELL DW Pica" panose="02000000000000000000" pitchFamily="2" charset="0"/>
              <a:buChar char="–"/>
            </a:pPr>
            <a:r>
              <a:rPr lang="hr-HR" dirty="0">
                <a:latin typeface="IM FELL DW Pica" panose="02000000000000000000" pitchFamily="2" charset="0"/>
              </a:rPr>
              <a:t>oko 400 slabo naoružanih hrvatskih branitelja (jedva dvije satnije)</a:t>
            </a:r>
          </a:p>
          <a:p>
            <a:pPr>
              <a:buFont typeface="IM FELL DW Pica" panose="02000000000000000000" pitchFamily="2" charset="0"/>
              <a:buChar char="–"/>
            </a:pPr>
            <a:r>
              <a:rPr lang="en-US" dirty="0">
                <a:latin typeface="IM FELL DW Pica" panose="02000000000000000000" pitchFamily="2" charset="0"/>
              </a:rPr>
              <a:t>čuvena 163. brigada HV-a – lavovi</a:t>
            </a:r>
            <a:endParaRPr lang="hr-HR" dirty="0">
              <a:latin typeface="IM FELL DW Pica" panose="02000000000000000000" pitchFamily="2" charset="0"/>
            </a:endParaRPr>
          </a:p>
          <a:p>
            <a:pPr>
              <a:buFont typeface="IM FELL DW Pica" panose="02000000000000000000" pitchFamily="2" charset="0"/>
              <a:buChar char="–"/>
            </a:pPr>
            <a:r>
              <a:rPr lang="en-US" dirty="0">
                <a:latin typeface="IM FELL DW Pica" panose="02000000000000000000" pitchFamily="2" charset="0"/>
              </a:rPr>
              <a:t>slab</a:t>
            </a:r>
            <a:r>
              <a:rPr lang="hr-HR" dirty="0">
                <a:latin typeface="IM FELL DW Pica" panose="02000000000000000000" pitchFamily="2" charset="0"/>
              </a:rPr>
              <a:t>o</a:t>
            </a:r>
            <a:r>
              <a:rPr lang="en-US" dirty="0">
                <a:latin typeface="IM FELL DW Pica" panose="02000000000000000000" pitchFamily="2" charset="0"/>
              </a:rPr>
              <a:t> naoružan</a:t>
            </a:r>
            <a:r>
              <a:rPr lang="hr-HR" dirty="0">
                <a:latin typeface="IM FELL DW Pica" panose="02000000000000000000" pitchFamily="2" charset="0"/>
              </a:rPr>
              <a:t>je, lovačke puške i mali broj topničkog naoružanja</a:t>
            </a:r>
          </a:p>
          <a:p>
            <a:pPr>
              <a:buFont typeface="IM FELL DW Pica" panose="02000000000000000000" pitchFamily="2" charset="0"/>
              <a:buChar char="–"/>
            </a:pPr>
            <a:r>
              <a:rPr lang="hr-HR" dirty="0">
                <a:latin typeface="IM FELL DW Pica" panose="02000000000000000000" pitchFamily="2" charset="0"/>
              </a:rPr>
              <a:t>sve više civila priključuje se obrani grada (900 </a:t>
            </a:r>
            <a:r>
              <a:rPr lang="en-US" dirty="0">
                <a:latin typeface="IM FELL DW Pica" panose="02000000000000000000" pitchFamily="2" charset="0"/>
              </a:rPr>
              <a:t>branitelja</a:t>
            </a:r>
            <a:r>
              <a:rPr lang="hr-HR" dirty="0">
                <a:latin typeface="IM FELL DW Pica" panose="02000000000000000000" pitchFamily="2" charset="0"/>
              </a:rPr>
              <a:t>)</a:t>
            </a:r>
          </a:p>
          <a:p>
            <a:pPr>
              <a:buFont typeface="IM FELL DW Pica" panose="02000000000000000000" pitchFamily="2" charset="0"/>
              <a:buChar char="–"/>
            </a:pPr>
            <a:r>
              <a:rPr lang="en-US" dirty="0">
                <a:latin typeface="IM FELL DW Pica" panose="02000000000000000000" pitchFamily="2" charset="0"/>
              </a:rPr>
              <a:t>dola</a:t>
            </a:r>
            <a:r>
              <a:rPr lang="hr-HR" dirty="0">
                <a:latin typeface="IM FELL DW Pica" panose="02000000000000000000" pitchFamily="2" charset="0"/>
              </a:rPr>
              <a:t>zak</a:t>
            </a:r>
            <a:r>
              <a:rPr lang="en-US" dirty="0">
                <a:latin typeface="IM FELL DW Pica" panose="02000000000000000000" pitchFamily="2" charset="0"/>
              </a:rPr>
              <a:t> dobrovoljaca iz Omiša, Kaštela, Sinja, Ploča, Metkovića i Opuzen</a:t>
            </a:r>
            <a:r>
              <a:rPr lang="hr-HR" dirty="0">
                <a:latin typeface="IM FELL DW Pica" panose="02000000000000000000" pitchFamily="2" charset="0"/>
              </a:rPr>
              <a:t>a</a:t>
            </a:r>
          </a:p>
          <a:p>
            <a:pPr>
              <a:buFont typeface="IM FELL DW Pica" panose="02000000000000000000" pitchFamily="2" charset="0"/>
              <a:buChar char="–"/>
            </a:pPr>
            <a:r>
              <a:rPr lang="hr-HR" dirty="0">
                <a:latin typeface="IM FELL DW Pica" panose="02000000000000000000" pitchFamily="2" charset="0"/>
              </a:rPr>
              <a:t>a</a:t>
            </a:r>
            <a:r>
              <a:rPr lang="en-US" dirty="0">
                <a:latin typeface="IM FELL DW Pica" panose="02000000000000000000" pitchFamily="2" charset="0"/>
              </a:rPr>
              <a:t>gresorska vojna sila sastojala se od </a:t>
            </a:r>
            <a:r>
              <a:rPr lang="en-US" b="1" dirty="0">
                <a:latin typeface="IM FELL DW Pica" panose="02000000000000000000" pitchFamily="2" charset="0"/>
              </a:rPr>
              <a:t>30 000</a:t>
            </a:r>
            <a:r>
              <a:rPr lang="en-US" dirty="0">
                <a:latin typeface="IM FELL DW Pica" panose="02000000000000000000" pitchFamily="2" charset="0"/>
              </a:rPr>
              <a:t> teško naoružanih vojnika</a:t>
            </a:r>
            <a:r>
              <a:rPr lang="hr-HR" dirty="0">
                <a:latin typeface="IM FELL DW Pica" panose="02000000000000000000" pitchFamily="2" charset="0"/>
              </a:rPr>
              <a:t>, stotinjak tenkova, zrakoplova i ratne mornarice</a:t>
            </a:r>
          </a:p>
          <a:p>
            <a:pPr>
              <a:buFont typeface="IM FELL DW Pica" panose="02000000000000000000" pitchFamily="2" charset="0"/>
              <a:buChar char="–"/>
            </a:pPr>
            <a:endParaRPr lang="hr-HR" dirty="0">
              <a:latin typeface="IM FELL DW Pica" panose="02000000000000000000" pitchFamily="2" charset="0"/>
            </a:endParaRPr>
          </a:p>
          <a:p>
            <a:pPr marL="0" indent="0">
              <a:buNone/>
            </a:pPr>
            <a:endParaRPr lang="hr-HR" dirty="0">
              <a:latin typeface="IM FELL DW Pica" panose="02000000000000000000" pitchFamily="2" charset="0"/>
            </a:endParaRPr>
          </a:p>
          <a:p>
            <a:pPr marL="0" indent="0">
              <a:buNone/>
            </a:pPr>
            <a:endParaRPr lang="hr-HR" dirty="0">
              <a:latin typeface="IM FELL DW Pica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3784" y="205944"/>
            <a:ext cx="87321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dirty="0">
                <a:latin typeface="IM FELL DW Pica" panose="02000000000000000000" pitchFamily="2" charset="0"/>
              </a:rPr>
              <a:t>Omjer snaga</a:t>
            </a:r>
            <a:endParaRPr lang="en-US" sz="4400" dirty="0">
              <a:latin typeface="IM FELL DW Pi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31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IM FELL DW Pica" panose="02000000000000000000" pitchFamily="2" charset="0"/>
              </a:rPr>
              <a:t>Početak općih napada</a:t>
            </a:r>
            <a:endParaRPr lang="en-US" dirty="0">
              <a:latin typeface="IM FELL DW Pica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IM FELL DW Pica" panose="02000000000000000000" pitchFamily="2" charset="0"/>
              <a:buChar char="–"/>
            </a:pPr>
            <a:r>
              <a:rPr lang="en-US" dirty="0" err="1">
                <a:latin typeface="IM FELL DW Pica" panose="02000000000000000000" pitchFamily="2" charset="0"/>
              </a:rPr>
              <a:t>počinju</a:t>
            </a:r>
            <a:r>
              <a:rPr lang="en-US" dirty="0">
                <a:latin typeface="IM FELL DW Pica" panose="02000000000000000000" pitchFamily="2" charset="0"/>
              </a:rPr>
              <a:t> </a:t>
            </a:r>
            <a:r>
              <a:rPr lang="en-US" dirty="0" err="1">
                <a:latin typeface="IM FELL DW Pica" panose="02000000000000000000" pitchFamily="2" charset="0"/>
              </a:rPr>
              <a:t>agresorske</a:t>
            </a:r>
            <a:r>
              <a:rPr lang="en-US" dirty="0">
                <a:latin typeface="IM FELL DW Pica" panose="02000000000000000000" pitchFamily="2" charset="0"/>
              </a:rPr>
              <a:t> </a:t>
            </a:r>
            <a:r>
              <a:rPr lang="en-US" dirty="0" err="1">
                <a:latin typeface="IM FELL DW Pica" panose="02000000000000000000" pitchFamily="2" charset="0"/>
              </a:rPr>
              <a:t>provokacije</a:t>
            </a:r>
            <a:r>
              <a:rPr lang="en-US" dirty="0">
                <a:latin typeface="IM FELL DW Pica" panose="02000000000000000000" pitchFamily="2" charset="0"/>
              </a:rPr>
              <a:t> </a:t>
            </a:r>
            <a:r>
              <a:rPr lang="en-US" dirty="0" err="1">
                <a:latin typeface="IM FELL DW Pica" panose="02000000000000000000" pitchFamily="2" charset="0"/>
              </a:rPr>
              <a:t>pucanjem</a:t>
            </a:r>
            <a:r>
              <a:rPr lang="en-US" dirty="0">
                <a:latin typeface="IM FELL DW Pica" panose="02000000000000000000" pitchFamily="2" charset="0"/>
              </a:rPr>
              <a:t> </a:t>
            </a:r>
            <a:r>
              <a:rPr lang="en-US" dirty="0" err="1">
                <a:latin typeface="IM FELL DW Pica" panose="02000000000000000000" pitchFamily="2" charset="0"/>
              </a:rPr>
              <a:t>prema</a:t>
            </a:r>
            <a:r>
              <a:rPr lang="en-US" dirty="0">
                <a:latin typeface="IM FELL DW Pica" panose="02000000000000000000" pitchFamily="2" charset="0"/>
              </a:rPr>
              <a:t> </a:t>
            </a:r>
            <a:r>
              <a:rPr lang="en-US" dirty="0" err="1">
                <a:latin typeface="IM FELL DW Pica" panose="02000000000000000000" pitchFamily="2" charset="0"/>
              </a:rPr>
              <a:t>mjestima</a:t>
            </a:r>
            <a:r>
              <a:rPr lang="en-US" dirty="0">
                <a:latin typeface="IM FELL DW Pica" panose="02000000000000000000" pitchFamily="2" charset="0"/>
              </a:rPr>
              <a:t> s </a:t>
            </a:r>
            <a:r>
              <a:rPr lang="en-US" dirty="0" err="1">
                <a:latin typeface="IM FELL DW Pica" panose="02000000000000000000" pitchFamily="2" charset="0"/>
              </a:rPr>
              <a:t>većinskim</a:t>
            </a:r>
            <a:r>
              <a:rPr lang="en-US" dirty="0">
                <a:latin typeface="IM FELL DW Pica" panose="02000000000000000000" pitchFamily="2" charset="0"/>
              </a:rPr>
              <a:t> </a:t>
            </a:r>
            <a:r>
              <a:rPr lang="en-US" dirty="0" err="1">
                <a:latin typeface="IM FELL DW Pica" panose="02000000000000000000" pitchFamily="2" charset="0"/>
              </a:rPr>
              <a:t>hrvatskim</a:t>
            </a:r>
            <a:r>
              <a:rPr lang="en-US" dirty="0">
                <a:latin typeface="IM FELL DW Pica" panose="02000000000000000000" pitchFamily="2" charset="0"/>
              </a:rPr>
              <a:t> </a:t>
            </a:r>
            <a:r>
              <a:rPr lang="en-US" dirty="0" err="1">
                <a:latin typeface="IM FELL DW Pica" panose="02000000000000000000" pitchFamily="2" charset="0"/>
              </a:rPr>
              <a:t>stanovništvom</a:t>
            </a:r>
            <a:endParaRPr lang="hr-HR" dirty="0">
              <a:latin typeface="IM FELL DW Pica" panose="02000000000000000000" pitchFamily="2" charset="0"/>
            </a:endParaRPr>
          </a:p>
          <a:p>
            <a:pPr>
              <a:buFont typeface="IM FELL DW Pica" panose="02000000000000000000" pitchFamily="2" charset="0"/>
              <a:buChar char="–"/>
            </a:pPr>
            <a:r>
              <a:rPr lang="hr-HR" dirty="0">
                <a:latin typeface="IM FELL DW Pica" panose="02000000000000000000" pitchFamily="2" charset="0"/>
              </a:rPr>
              <a:t>istovremeno počinje pomorska blokada Dubrovnika i konstantni napadi na Župu dubrovačku i Konavle</a:t>
            </a:r>
          </a:p>
          <a:p>
            <a:pPr>
              <a:buFont typeface="IM FELL DW Pica" panose="02000000000000000000" pitchFamily="2" charset="0"/>
              <a:buChar char="–"/>
            </a:pPr>
            <a:r>
              <a:rPr lang="hr-HR" dirty="0">
                <a:latin typeface="IM FELL DW Pica" panose="02000000000000000000" pitchFamily="2" charset="0"/>
              </a:rPr>
              <a:t>1. listopada u svrhu prekida komunikacije s ostatkom Hrvatske napadnuto Slano i raketiran odašiljač na brdu Srđ iznad Dubrovnika (komunikacijska blokada)</a:t>
            </a:r>
          </a:p>
          <a:p>
            <a:pPr>
              <a:buFont typeface="IM FELL DW Pica" panose="02000000000000000000" pitchFamily="2" charset="0"/>
              <a:buChar char="–"/>
            </a:pPr>
            <a:r>
              <a:rPr lang="hr-HR" dirty="0">
                <a:latin typeface="IM FELL DW Pica" panose="02000000000000000000" pitchFamily="2" charset="0"/>
              </a:rPr>
              <a:t>uništeno postrojenje trafostanice i stanice za opskrbu Dubrovnika vodom</a:t>
            </a:r>
          </a:p>
          <a:p>
            <a:pPr>
              <a:buFont typeface="IM FELL DW Pica" panose="02000000000000000000" pitchFamily="2" charset="0"/>
              <a:buChar char="–"/>
            </a:pPr>
            <a:r>
              <a:rPr lang="hr-HR" dirty="0">
                <a:latin typeface="IM FELL DW Pica" panose="02000000000000000000" pitchFamily="2" charset="0"/>
              </a:rPr>
              <a:t>stanovnici Dubrovnika prvog dana napada ostali bez električne energije i vode</a:t>
            </a:r>
          </a:p>
        </p:txBody>
      </p:sp>
    </p:spTree>
    <p:extLst>
      <p:ext uri="{BB962C8B-B14F-4D97-AF65-F5344CB8AC3E}">
        <p14:creationId xmlns:p14="http://schemas.microsoft.com/office/powerpoint/2010/main" val="298057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1014</Words>
  <Application>Microsoft Office PowerPoint</Application>
  <PresentationFormat>Široki zaslon</PresentationFormat>
  <Paragraphs>92</Paragraphs>
  <Slides>13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IM FELL DW Pica</vt:lpstr>
      <vt:lpstr>Times New Roman</vt:lpstr>
      <vt:lpstr>Office Theme</vt:lpstr>
      <vt:lpstr>Obrana Dubrovnika</vt:lpstr>
      <vt:lpstr>Dubrovnik</vt:lpstr>
      <vt:lpstr>Srpska demokratska stranka (SDS)</vt:lpstr>
      <vt:lpstr>Propaganda protiv Hrvata</vt:lpstr>
      <vt:lpstr>Kampanja za osvajanje Dubrovnika</vt:lpstr>
      <vt:lpstr>Cilj velikosrpske agresije</vt:lpstr>
      <vt:lpstr>Dubrovačko zaleđe </vt:lpstr>
      <vt:lpstr>PowerPoint prezentacija</vt:lpstr>
      <vt:lpstr>Početak općih napada</vt:lpstr>
      <vt:lpstr>Otpor dubrovačkih branitelja</vt:lpstr>
      <vt:lpstr>Herojska obrana Dubrovnika</vt:lpstr>
      <vt:lpstr>Domoljubna pjesma Tereza Kesovija Dubrovačka zvona (napisao Drago Britvić, uglazbio Đelo Jusić)</vt:lpstr>
      <vt:lpstr>Izvori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Obrana Dubrovnika</dc:title>
  <dc:creator>Microsoft account</dc:creator>
  <cp:lastModifiedBy>Abelina Finek</cp:lastModifiedBy>
  <cp:revision>27</cp:revision>
  <dcterms:created xsi:type="dcterms:W3CDTF">2023-06-01T17:38:49Z</dcterms:created>
  <dcterms:modified xsi:type="dcterms:W3CDTF">2023-06-11T15:36:15Z</dcterms:modified>
</cp:coreProperties>
</file>